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Open Sans" panose="020B0604020202020204" charset="0"/>
      <p:regular r:id="rId33"/>
      <p:bold r:id="rId34"/>
      <p:italic r:id="rId35"/>
      <p:boldItalic r:id="rId36"/>
    </p:embeddedFont>
    <p:embeddedFont>
      <p:font typeface="Economica" panose="020B0604020202020204" charset="0"/>
      <p:regular r:id="rId37"/>
      <p:bold r:id="rId38"/>
      <p:italic r:id="rId39"/>
      <p:boldItalic r:id="rId40"/>
    </p:embeddedFont>
    <p:embeddedFont>
      <p:font typeface="Nunito"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8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17049733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6cfaa8c511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6cfaa8c511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85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7415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7bf49d8919_0_1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7bf49d8919_0_1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7812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bf49d8919_0_1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bf49d8919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72677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62fa6064d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762fa6064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4687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762fa6064d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762fa6064d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4418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762fa6064d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762fa6064d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041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62fa6064d_1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62fa6064d_1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9796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762fa6064d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762fa6064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65008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62fa6064d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762fa6064d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8996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62fa6064d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62fa6064d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193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7bf49d8919_0_1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7bf49d8919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1163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62fa6064d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62fa6064d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162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62fa6064d_1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62fa6064d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76672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62fa6064d_1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62fa6064d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1304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6cfaa8c511_0_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6cfaa8c511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8490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62fa6064d_1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62fa6064d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3635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762fa6064d_1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762fa6064d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89231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7bf49d8abc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7bf49d8ab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9319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bf49d8ab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bf49d8ab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180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7bf49d8abc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7bf49d8ab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82939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bf49d8abc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bf49d8abc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9665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76304bf3c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76304bf3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1202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7bf49d8abc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7bf49d8ab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6329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6304bf3cb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6304bf3c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506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6304bf3cb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76304bf3c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6012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76304bf3c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76304bf3c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706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cfaa8c511_0_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cfaa8c511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922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62fa6064d_1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62fa6064d_1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3228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bf49d8919_0_1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bf49d8919_0_1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9011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ata.seattle.gov/"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hyperlink" Target="http://data-seattlecitygis.opendata.arcgis.com/datasets/5b5c745e0f1f48e7a53acec63a0022ab_0/geoservic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773700" y="709000"/>
            <a:ext cx="7596600" cy="153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Analyzing Collision Events in Seattle and Predicting Severe Occurrences</a:t>
            </a:r>
            <a:endParaRPr/>
          </a:p>
        </p:txBody>
      </p:sp>
      <p:sp>
        <p:nvSpPr>
          <p:cNvPr id="63" name="Google Shape;63;p13"/>
          <p:cNvSpPr txBox="1"/>
          <p:nvPr/>
        </p:nvSpPr>
        <p:spPr>
          <a:xfrm>
            <a:off x="1372650" y="2274750"/>
            <a:ext cx="6398700" cy="714900"/>
          </a:xfrm>
          <a:prstGeom prst="rect">
            <a:avLst/>
          </a:prstGeom>
          <a:noFill/>
          <a:ln>
            <a:noFill/>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endParaRPr sz="1800">
              <a:latin typeface="Open Sans"/>
              <a:ea typeface="Open Sans"/>
              <a:cs typeface="Open Sans"/>
              <a:sym typeface="Open Sans"/>
            </a:endParaRPr>
          </a:p>
          <a:p>
            <a:pPr marL="0" lvl="0" indent="0" algn="ctr" rtl="0">
              <a:lnSpc>
                <a:spcPct val="50000"/>
              </a:lnSpc>
              <a:spcBef>
                <a:spcPts val="0"/>
              </a:spcBef>
              <a:spcAft>
                <a:spcPts val="0"/>
              </a:spcAft>
              <a:buNone/>
            </a:pPr>
            <a:r>
              <a:rPr lang="en" sz="1800">
                <a:latin typeface="Open Sans"/>
                <a:ea typeface="Open Sans"/>
                <a:cs typeface="Open Sans"/>
                <a:sym typeface="Open Sans"/>
              </a:rPr>
              <a:t>Sayan Das</a:t>
            </a:r>
            <a:endParaRPr sz="1800">
              <a:latin typeface="Open Sans"/>
              <a:ea typeface="Open Sans"/>
              <a:cs typeface="Open Sans"/>
              <a:sym typeface="Open Sans"/>
            </a:endParaRPr>
          </a:p>
          <a:p>
            <a:pPr marL="0" lvl="0" indent="0" algn="l" rtl="0">
              <a:lnSpc>
                <a:spcPct val="50000"/>
              </a:lnSpc>
              <a:spcBef>
                <a:spcPts val="0"/>
              </a:spcBef>
              <a:spcAft>
                <a:spcPts val="0"/>
              </a:spcAft>
              <a:buNone/>
            </a:pPr>
            <a:endParaRPr sz="1800">
              <a:latin typeface="Open Sans"/>
              <a:ea typeface="Open Sans"/>
              <a:cs typeface="Open Sans"/>
              <a:sym typeface="Open Sans"/>
            </a:endParaRPr>
          </a:p>
          <a:p>
            <a:pPr marL="0" lvl="0" indent="0" algn="ctr" rtl="0">
              <a:lnSpc>
                <a:spcPct val="50000"/>
              </a:lnSpc>
              <a:spcBef>
                <a:spcPts val="0"/>
              </a:spcBef>
              <a:spcAft>
                <a:spcPts val="0"/>
              </a:spcAft>
              <a:buNone/>
            </a:pPr>
            <a:r>
              <a:rPr lang="en" sz="1800">
                <a:latin typeface="Open Sans"/>
                <a:ea typeface="Open Sans"/>
                <a:cs typeface="Open Sans"/>
                <a:sym typeface="Open Sans"/>
              </a:rPr>
              <a:t>1/3/20</a:t>
            </a:r>
            <a:endParaRPr sz="1800">
              <a:latin typeface="Open Sans"/>
              <a:ea typeface="Open Sans"/>
              <a:cs typeface="Open Sans"/>
              <a:sym typeface="Open Sans"/>
            </a:endParaRPr>
          </a:p>
        </p:txBody>
      </p:sp>
      <p:pic>
        <p:nvPicPr>
          <p:cNvPr id="64" name="Google Shape;64;p13"/>
          <p:cNvPicPr preferRelativeResize="0"/>
          <p:nvPr/>
        </p:nvPicPr>
        <p:blipFill rotWithShape="1">
          <a:blip r:embed="rId3">
            <a:alphaModFix/>
          </a:blip>
          <a:srcRect l="8464" t="14764" r="8464" b="60396"/>
          <a:stretch/>
        </p:blipFill>
        <p:spPr>
          <a:xfrm>
            <a:off x="773700" y="3254950"/>
            <a:ext cx="7596600" cy="12775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2"/>
          <p:cNvPicPr preferRelativeResize="0"/>
          <p:nvPr/>
        </p:nvPicPr>
        <p:blipFill>
          <a:blip r:embed="rId3">
            <a:alphaModFix/>
          </a:blip>
          <a:stretch>
            <a:fillRect/>
          </a:stretch>
        </p:blipFill>
        <p:spPr>
          <a:xfrm>
            <a:off x="5529175" y="230538"/>
            <a:ext cx="3346950" cy="4682426"/>
          </a:xfrm>
          <a:prstGeom prst="rect">
            <a:avLst/>
          </a:prstGeom>
          <a:noFill/>
          <a:ln>
            <a:noFill/>
          </a:ln>
        </p:spPr>
      </p:pic>
      <p:sp>
        <p:nvSpPr>
          <p:cNvPr id="131" name="Google Shape;131;p22"/>
          <p:cNvSpPr txBox="1">
            <a:spLocks noGrp="1"/>
          </p:cNvSpPr>
          <p:nvPr>
            <p:ph type="body" idx="1"/>
          </p:nvPr>
        </p:nvSpPr>
        <p:spPr>
          <a:xfrm>
            <a:off x="145075" y="1048488"/>
            <a:ext cx="5384100" cy="3046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Collision locations visualized using scatterplot of coordinates</a:t>
            </a:r>
            <a:endParaRPr sz="1800"/>
          </a:p>
          <a:p>
            <a:pPr marL="457200" lvl="0" indent="0" algn="l" rtl="0">
              <a:lnSpc>
                <a:spcPct val="20000"/>
              </a:lnSpc>
              <a:spcBef>
                <a:spcPts val="1600"/>
              </a:spcBef>
              <a:spcAft>
                <a:spcPts val="0"/>
              </a:spcAft>
              <a:buNone/>
            </a:pPr>
            <a:endParaRPr sz="1800"/>
          </a:p>
          <a:p>
            <a:pPr marL="457200" lvl="0" indent="-342900" algn="l" rtl="0">
              <a:spcBef>
                <a:spcPts val="1600"/>
              </a:spcBef>
              <a:spcAft>
                <a:spcPts val="0"/>
              </a:spcAft>
              <a:buSzPts val="1800"/>
              <a:buChar char="●"/>
            </a:pPr>
            <a:r>
              <a:rPr lang="en" sz="1800"/>
              <a:t>Points on plot essentially maps out the entire Seattle area</a:t>
            </a:r>
            <a:endParaRPr sz="1800"/>
          </a:p>
          <a:p>
            <a:pPr marL="457200" lvl="0" indent="0" algn="l" rtl="0">
              <a:lnSpc>
                <a:spcPct val="20000"/>
              </a:lnSpc>
              <a:spcBef>
                <a:spcPts val="1600"/>
              </a:spcBef>
              <a:spcAft>
                <a:spcPts val="0"/>
              </a:spcAft>
              <a:buNone/>
            </a:pPr>
            <a:endParaRPr sz="1800"/>
          </a:p>
          <a:p>
            <a:pPr marL="457200" lvl="0" indent="-342900" algn="l" rtl="0">
              <a:spcBef>
                <a:spcPts val="1600"/>
              </a:spcBef>
              <a:spcAft>
                <a:spcPts val="0"/>
              </a:spcAft>
              <a:buSzPts val="1800"/>
              <a:buChar char="●"/>
            </a:pPr>
            <a:r>
              <a:rPr lang="en" sz="1800"/>
              <a:t>Severe (red) incidents sparsely distributed compared to non-severe (green) incidents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3"/>
          <p:cNvPicPr preferRelativeResize="0"/>
          <p:nvPr/>
        </p:nvPicPr>
        <p:blipFill>
          <a:blip r:embed="rId3">
            <a:alphaModFix/>
          </a:blip>
          <a:stretch>
            <a:fillRect/>
          </a:stretch>
        </p:blipFill>
        <p:spPr>
          <a:xfrm>
            <a:off x="3398250" y="1036000"/>
            <a:ext cx="5593351" cy="3071500"/>
          </a:xfrm>
          <a:prstGeom prst="rect">
            <a:avLst/>
          </a:prstGeom>
          <a:noFill/>
          <a:ln>
            <a:noFill/>
          </a:ln>
        </p:spPr>
      </p:pic>
      <p:sp>
        <p:nvSpPr>
          <p:cNvPr id="137" name="Google Shape;137;p23"/>
          <p:cNvSpPr txBox="1">
            <a:spLocks noGrp="1"/>
          </p:cNvSpPr>
          <p:nvPr>
            <p:ph type="body" idx="1"/>
          </p:nvPr>
        </p:nvSpPr>
        <p:spPr>
          <a:xfrm>
            <a:off x="245050" y="468000"/>
            <a:ext cx="2808000" cy="41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Key Areas of Dense Severe Collisions</a:t>
            </a:r>
            <a:endParaRPr sz="1800"/>
          </a:p>
          <a:p>
            <a:pPr marL="457200" lvl="0" indent="-317500" algn="l" rtl="0">
              <a:spcBef>
                <a:spcPts val="1600"/>
              </a:spcBef>
              <a:spcAft>
                <a:spcPts val="0"/>
              </a:spcAft>
              <a:buSzPts val="1400"/>
              <a:buChar char="●"/>
            </a:pPr>
            <a:r>
              <a:rPr lang="en" sz="1400" i="1">
                <a:highlight>
                  <a:srgbClr val="FFFFFF"/>
                </a:highlight>
              </a:rPr>
              <a:t>Center of the city</a:t>
            </a:r>
            <a:r>
              <a:rPr lang="en" sz="1400">
                <a:highlight>
                  <a:srgbClr val="FFFFFF"/>
                </a:highlight>
              </a:rPr>
              <a:t>: highest density of crashes</a:t>
            </a:r>
            <a:endParaRPr sz="1400">
              <a:highlight>
                <a:srgbClr val="FFFFFF"/>
              </a:highlight>
            </a:endParaRPr>
          </a:p>
          <a:p>
            <a:pPr marL="457200" lvl="0" indent="-317500" algn="l" rtl="0">
              <a:spcBef>
                <a:spcPts val="0"/>
              </a:spcBef>
              <a:spcAft>
                <a:spcPts val="0"/>
              </a:spcAft>
              <a:buSzPts val="1400"/>
              <a:buChar char="●"/>
            </a:pPr>
            <a:r>
              <a:rPr lang="en" sz="1400" i="1">
                <a:highlight>
                  <a:srgbClr val="FFFFFF"/>
                </a:highlight>
              </a:rPr>
              <a:t>Aurora Ave North</a:t>
            </a:r>
            <a:r>
              <a:rPr lang="en" sz="1400">
                <a:highlight>
                  <a:srgbClr val="FFFFFF"/>
                </a:highlight>
              </a:rPr>
              <a:t>: road going north</a:t>
            </a:r>
            <a:endParaRPr sz="1400">
              <a:highlight>
                <a:srgbClr val="FFFFFF"/>
              </a:highlight>
            </a:endParaRPr>
          </a:p>
          <a:p>
            <a:pPr marL="457200" lvl="0" indent="-317500" algn="l" rtl="0">
              <a:spcBef>
                <a:spcPts val="0"/>
              </a:spcBef>
              <a:spcAft>
                <a:spcPts val="0"/>
              </a:spcAft>
              <a:buSzPts val="1400"/>
              <a:buChar char="●"/>
            </a:pPr>
            <a:r>
              <a:rPr lang="en" sz="1400" i="1">
                <a:highlight>
                  <a:srgbClr val="FFFFFF"/>
                </a:highlight>
              </a:rPr>
              <a:t>Rainier Ave South</a:t>
            </a:r>
            <a:r>
              <a:rPr lang="en" sz="1400">
                <a:highlight>
                  <a:srgbClr val="FFFFFF"/>
                </a:highlight>
              </a:rPr>
              <a:t>: road going south-east</a:t>
            </a:r>
            <a:endParaRPr sz="1400">
              <a:highlight>
                <a:srgbClr val="FFFFFF"/>
              </a:highlight>
            </a:endParaRPr>
          </a:p>
          <a:p>
            <a:pPr marL="457200" lvl="0" indent="-317500" algn="l" rtl="0">
              <a:spcBef>
                <a:spcPts val="0"/>
              </a:spcBef>
              <a:spcAft>
                <a:spcPts val="0"/>
              </a:spcAft>
              <a:buSzPts val="1400"/>
              <a:buChar char="●"/>
            </a:pPr>
            <a:r>
              <a:rPr lang="en" sz="1400" i="1">
                <a:highlight>
                  <a:srgbClr val="FFFFFF"/>
                </a:highlight>
              </a:rPr>
              <a:t>15</a:t>
            </a:r>
            <a:r>
              <a:rPr lang="en" sz="1400" i="1" baseline="30000">
                <a:highlight>
                  <a:srgbClr val="FFFFFF"/>
                </a:highlight>
              </a:rPr>
              <a:t>th</a:t>
            </a:r>
            <a:r>
              <a:rPr lang="en" sz="1400" i="1">
                <a:highlight>
                  <a:srgbClr val="FFFFFF"/>
                </a:highlight>
              </a:rPr>
              <a:t> Ave Northwest</a:t>
            </a:r>
            <a:r>
              <a:rPr lang="en" sz="1400">
                <a:highlight>
                  <a:srgbClr val="FFFFFF"/>
                </a:highlight>
              </a:rPr>
              <a:t>: road going north-west</a:t>
            </a:r>
            <a:endParaRPr sz="1400">
              <a:highlight>
                <a:srgbClr val="FFFFFF"/>
              </a:highlight>
            </a:endParaRPr>
          </a:p>
          <a:p>
            <a:pPr marL="457200" lvl="0" indent="-317500" algn="l" rtl="0">
              <a:spcBef>
                <a:spcPts val="0"/>
              </a:spcBef>
              <a:spcAft>
                <a:spcPts val="0"/>
              </a:spcAft>
              <a:buSzPts val="1400"/>
              <a:buChar char="●"/>
            </a:pPr>
            <a:r>
              <a:rPr lang="en" sz="1400" i="1">
                <a:highlight>
                  <a:srgbClr val="FFFFFF"/>
                </a:highlight>
              </a:rPr>
              <a:t>Lake City Way Northeast</a:t>
            </a:r>
            <a:r>
              <a:rPr lang="en" sz="1400">
                <a:highlight>
                  <a:srgbClr val="FFFFFF"/>
                </a:highlight>
              </a:rPr>
              <a:t>: road going north-east</a:t>
            </a:r>
            <a:endParaRPr sz="1400">
              <a:highlight>
                <a:srgbClr val="FFFFFF"/>
              </a:highlight>
            </a:endParaRPr>
          </a:p>
          <a:p>
            <a:pPr marL="457200" lvl="0" indent="-317500" algn="l" rtl="0">
              <a:spcBef>
                <a:spcPts val="0"/>
              </a:spcBef>
              <a:spcAft>
                <a:spcPts val="0"/>
              </a:spcAft>
              <a:buSzPts val="1400"/>
              <a:buChar char="●"/>
            </a:pPr>
            <a:r>
              <a:rPr lang="en" sz="1400" i="1">
                <a:highlight>
                  <a:srgbClr val="FFFFFF"/>
                </a:highlight>
              </a:rPr>
              <a:t>24</a:t>
            </a:r>
            <a:r>
              <a:rPr lang="en" sz="1400" i="1" baseline="30000">
                <a:highlight>
                  <a:srgbClr val="FFFFFF"/>
                </a:highlight>
              </a:rPr>
              <a:t>th</a:t>
            </a:r>
            <a:r>
              <a:rPr lang="en" sz="1400" i="1">
                <a:highlight>
                  <a:srgbClr val="FFFFFF"/>
                </a:highlight>
              </a:rPr>
              <a:t> Ave East</a:t>
            </a:r>
            <a:r>
              <a:rPr lang="en" sz="1400">
                <a:highlight>
                  <a:srgbClr val="FFFFFF"/>
                </a:highlight>
              </a:rPr>
              <a:t>: vertical road towards the east</a:t>
            </a:r>
            <a:endParaRPr sz="1400">
              <a:highlight>
                <a:srgbClr val="FFFFFF"/>
              </a:highlight>
            </a:endParaRPr>
          </a:p>
          <a:p>
            <a:pPr marL="0" lvl="0" indent="0" algn="l" rtl="0">
              <a:spcBef>
                <a:spcPts val="0"/>
              </a:spcBef>
              <a:spcAft>
                <a:spcPts val="1600"/>
              </a:spcAft>
              <a:buNone/>
            </a:pP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 Series Analysis</a:t>
            </a:r>
            <a:endParaRPr/>
          </a:p>
        </p:txBody>
      </p:sp>
      <p:pic>
        <p:nvPicPr>
          <p:cNvPr id="143" name="Google Shape;143;p24"/>
          <p:cNvPicPr preferRelativeResize="0"/>
          <p:nvPr/>
        </p:nvPicPr>
        <p:blipFill rotWithShape="1">
          <a:blip r:embed="rId3">
            <a:alphaModFix/>
          </a:blip>
          <a:srcRect l="23701" r="14910"/>
          <a:stretch/>
        </p:blipFill>
        <p:spPr>
          <a:xfrm>
            <a:off x="4530700" y="0"/>
            <a:ext cx="468950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5"/>
          <p:cNvPicPr preferRelativeResize="0"/>
          <p:nvPr/>
        </p:nvPicPr>
        <p:blipFill>
          <a:blip r:embed="rId3">
            <a:alphaModFix/>
          </a:blip>
          <a:stretch>
            <a:fillRect/>
          </a:stretch>
        </p:blipFill>
        <p:spPr>
          <a:xfrm>
            <a:off x="3666750" y="76200"/>
            <a:ext cx="5395173" cy="2795013"/>
          </a:xfrm>
          <a:prstGeom prst="rect">
            <a:avLst/>
          </a:prstGeom>
          <a:noFill/>
          <a:ln>
            <a:noFill/>
          </a:ln>
        </p:spPr>
      </p:pic>
      <p:pic>
        <p:nvPicPr>
          <p:cNvPr id="149" name="Google Shape;149;p25"/>
          <p:cNvPicPr preferRelativeResize="0"/>
          <p:nvPr/>
        </p:nvPicPr>
        <p:blipFill>
          <a:blip r:embed="rId4">
            <a:alphaModFix/>
          </a:blip>
          <a:stretch>
            <a:fillRect/>
          </a:stretch>
        </p:blipFill>
        <p:spPr>
          <a:xfrm>
            <a:off x="68025" y="2415650"/>
            <a:ext cx="3377725" cy="2577125"/>
          </a:xfrm>
          <a:prstGeom prst="rect">
            <a:avLst/>
          </a:prstGeom>
          <a:noFill/>
          <a:ln>
            <a:noFill/>
          </a:ln>
        </p:spPr>
      </p:pic>
      <p:sp>
        <p:nvSpPr>
          <p:cNvPr id="150" name="Google Shape;150;p25"/>
          <p:cNvSpPr txBox="1"/>
          <p:nvPr/>
        </p:nvSpPr>
        <p:spPr>
          <a:xfrm>
            <a:off x="371550" y="268325"/>
            <a:ext cx="3074100" cy="193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Collisions Over The Years</a:t>
            </a:r>
            <a:endParaRPr sz="1800">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Average collisions over the years shows a </a:t>
            </a:r>
            <a:r>
              <a:rPr lang="en" sz="1200" b="1">
                <a:latin typeface="Open Sans"/>
                <a:ea typeface="Open Sans"/>
                <a:cs typeface="Open Sans"/>
                <a:sym typeface="Open Sans"/>
              </a:rPr>
              <a:t>downward trend from 2006 to 2011</a:t>
            </a:r>
            <a:r>
              <a:rPr lang="en" sz="1200">
                <a:latin typeface="Open Sans"/>
                <a:ea typeface="Open Sans"/>
                <a:cs typeface="Open Sans"/>
                <a:sym typeface="Open Sans"/>
              </a:rPr>
              <a:t> followed by an </a:t>
            </a:r>
            <a:r>
              <a:rPr lang="en" sz="1200" b="1">
                <a:latin typeface="Open Sans"/>
                <a:ea typeface="Open Sans"/>
                <a:cs typeface="Open Sans"/>
                <a:sym typeface="Open Sans"/>
              </a:rPr>
              <a:t>upward pattern till 2016</a:t>
            </a:r>
            <a:r>
              <a:rPr lang="en" sz="1200">
                <a:latin typeface="Open Sans"/>
                <a:ea typeface="Open Sans"/>
                <a:cs typeface="Open Sans"/>
                <a:sym typeface="Open Sans"/>
              </a:rPr>
              <a:t>. </a:t>
            </a:r>
            <a:endParaRPr sz="1200">
              <a:latin typeface="Open Sans"/>
              <a:ea typeface="Open Sans"/>
              <a:cs typeface="Open Sans"/>
              <a:sym typeface="Open Sans"/>
            </a:endParaRPr>
          </a:p>
          <a:p>
            <a:pPr marL="45720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From </a:t>
            </a:r>
            <a:r>
              <a:rPr lang="en" sz="1200" b="1">
                <a:latin typeface="Open Sans"/>
                <a:ea typeface="Open Sans"/>
                <a:cs typeface="Open Sans"/>
                <a:sym typeface="Open Sans"/>
              </a:rPr>
              <a:t>2017 to 2019, there is a sharp downward trend</a:t>
            </a:r>
            <a:r>
              <a:rPr lang="en" sz="1200">
                <a:latin typeface="Open Sans"/>
                <a:ea typeface="Open Sans"/>
                <a:cs typeface="Open Sans"/>
                <a:sym typeface="Open Sans"/>
              </a:rPr>
              <a:t>. </a:t>
            </a:r>
            <a:endParaRPr sz="1200">
              <a:latin typeface="Open Sans"/>
              <a:ea typeface="Open Sans"/>
              <a:cs typeface="Open Sans"/>
              <a:sym typeface="Open Sans"/>
            </a:endParaRPr>
          </a:p>
        </p:txBody>
      </p:sp>
      <p:sp>
        <p:nvSpPr>
          <p:cNvPr id="151" name="Google Shape;151;p25"/>
          <p:cNvSpPr txBox="1"/>
          <p:nvPr/>
        </p:nvSpPr>
        <p:spPr>
          <a:xfrm>
            <a:off x="3826525" y="2871225"/>
            <a:ext cx="5235300" cy="205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Avg Severity Rate Over The Years</a:t>
            </a:r>
            <a:endParaRPr sz="1800">
              <a:latin typeface="Open Sans"/>
              <a:ea typeface="Open Sans"/>
              <a:cs typeface="Open Sans"/>
              <a:sym typeface="Open Sans"/>
            </a:endParaRPr>
          </a:p>
          <a:p>
            <a:pPr marL="457200" lvl="0" indent="0" algn="l" rtl="0">
              <a:spcBef>
                <a:spcPts val="0"/>
              </a:spcBef>
              <a:spcAft>
                <a:spcPts val="0"/>
              </a:spcAft>
              <a:buNone/>
            </a:pPr>
            <a:endParaRPr>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Sharp increase from 2005-2006 followed by slump till 2008</a:t>
            </a:r>
            <a:endParaRPr sz="1200">
              <a:latin typeface="Open Sans"/>
              <a:ea typeface="Open Sans"/>
              <a:cs typeface="Open Sans"/>
              <a:sym typeface="Open Sans"/>
            </a:endParaRPr>
          </a:p>
          <a:p>
            <a:pPr marL="45720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Small increase till 2009, then sharp downward trend till 2011</a:t>
            </a:r>
            <a:endParaRPr sz="1200">
              <a:latin typeface="Open Sans"/>
              <a:ea typeface="Open Sans"/>
              <a:cs typeface="Open Sans"/>
              <a:sym typeface="Open Sans"/>
            </a:endParaRPr>
          </a:p>
          <a:p>
            <a:pPr marL="45720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Sharp Increase till 2012 followed by downward pattern till 2015</a:t>
            </a:r>
            <a:endParaRPr sz="1200">
              <a:latin typeface="Open Sans"/>
              <a:ea typeface="Open Sans"/>
              <a:cs typeface="Open Sans"/>
              <a:sym typeface="Open Sans"/>
            </a:endParaRPr>
          </a:p>
          <a:p>
            <a:pPr marL="45720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From 2015, sharp upward trend </a:t>
            </a:r>
            <a:endParaRPr sz="1200">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26"/>
          <p:cNvPicPr preferRelativeResize="0"/>
          <p:nvPr/>
        </p:nvPicPr>
        <p:blipFill>
          <a:blip r:embed="rId3">
            <a:alphaModFix/>
          </a:blip>
          <a:stretch>
            <a:fillRect/>
          </a:stretch>
        </p:blipFill>
        <p:spPr>
          <a:xfrm>
            <a:off x="82063" y="48250"/>
            <a:ext cx="2858537" cy="2140049"/>
          </a:xfrm>
          <a:prstGeom prst="rect">
            <a:avLst/>
          </a:prstGeom>
          <a:noFill/>
          <a:ln>
            <a:noFill/>
          </a:ln>
        </p:spPr>
      </p:pic>
      <p:pic>
        <p:nvPicPr>
          <p:cNvPr id="157" name="Google Shape;157;p26"/>
          <p:cNvPicPr preferRelativeResize="0"/>
          <p:nvPr/>
        </p:nvPicPr>
        <p:blipFill>
          <a:blip r:embed="rId4">
            <a:alphaModFix/>
          </a:blip>
          <a:stretch>
            <a:fillRect/>
          </a:stretch>
        </p:blipFill>
        <p:spPr>
          <a:xfrm>
            <a:off x="2940600" y="67150"/>
            <a:ext cx="6073974" cy="2169273"/>
          </a:xfrm>
          <a:prstGeom prst="rect">
            <a:avLst/>
          </a:prstGeom>
          <a:noFill/>
          <a:ln>
            <a:noFill/>
          </a:ln>
        </p:spPr>
      </p:pic>
      <p:pic>
        <p:nvPicPr>
          <p:cNvPr id="158" name="Google Shape;158;p26"/>
          <p:cNvPicPr preferRelativeResize="0"/>
          <p:nvPr/>
        </p:nvPicPr>
        <p:blipFill>
          <a:blip r:embed="rId5">
            <a:alphaModFix/>
          </a:blip>
          <a:stretch>
            <a:fillRect/>
          </a:stretch>
        </p:blipFill>
        <p:spPr>
          <a:xfrm>
            <a:off x="82075" y="2863075"/>
            <a:ext cx="5644075" cy="2169275"/>
          </a:xfrm>
          <a:prstGeom prst="rect">
            <a:avLst/>
          </a:prstGeom>
          <a:noFill/>
          <a:ln>
            <a:noFill/>
          </a:ln>
        </p:spPr>
      </p:pic>
      <p:sp>
        <p:nvSpPr>
          <p:cNvPr id="159" name="Google Shape;159;p26"/>
          <p:cNvSpPr txBox="1"/>
          <p:nvPr/>
        </p:nvSpPr>
        <p:spPr>
          <a:xfrm>
            <a:off x="5802350" y="2971900"/>
            <a:ext cx="3214800" cy="19491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Avg Yearly/Weekly/Monthly Collision Rates Across Time</a:t>
            </a:r>
            <a:endParaRPr sz="1800">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Points </a:t>
            </a:r>
            <a:r>
              <a:rPr lang="en" sz="1200" b="1">
                <a:latin typeface="Open Sans"/>
                <a:ea typeface="Open Sans"/>
                <a:cs typeface="Open Sans"/>
                <a:sym typeface="Open Sans"/>
              </a:rPr>
              <a:t>higher in value represent more severe collisions</a:t>
            </a:r>
            <a:r>
              <a:rPr lang="en" sz="1200">
                <a:latin typeface="Open Sans"/>
                <a:ea typeface="Open Sans"/>
                <a:cs typeface="Open Sans"/>
                <a:sym typeface="Open Sans"/>
              </a:rPr>
              <a:t>. All points have </a:t>
            </a:r>
            <a:r>
              <a:rPr lang="en" sz="1200" b="1">
                <a:latin typeface="Open Sans"/>
                <a:ea typeface="Open Sans"/>
                <a:cs typeface="Open Sans"/>
                <a:sym typeface="Open Sans"/>
              </a:rPr>
              <a:t>values closer to 0 due to class imbalance</a:t>
            </a:r>
            <a:r>
              <a:rPr lang="en" sz="1200">
                <a:latin typeface="Open Sans"/>
                <a:ea typeface="Open Sans"/>
                <a:cs typeface="Open Sans"/>
                <a:sym typeface="Open Sans"/>
              </a:rPr>
              <a:t>. Due to the much larger proportion of non-severe cases, an </a:t>
            </a:r>
            <a:r>
              <a:rPr lang="en" sz="1200" b="1">
                <a:latin typeface="Open Sans"/>
                <a:ea typeface="Open Sans"/>
                <a:cs typeface="Open Sans"/>
                <a:sym typeface="Open Sans"/>
              </a:rPr>
              <a:t>averaged point is likely to be skewed towards 0</a:t>
            </a:r>
            <a:r>
              <a:rPr lang="en" sz="1200">
                <a:latin typeface="Open Sans"/>
                <a:ea typeface="Open Sans"/>
                <a:cs typeface="Open Sans"/>
                <a:sym typeface="Open Sans"/>
              </a:rPr>
              <a:t>. </a:t>
            </a:r>
            <a:endParaRPr sz="1200">
              <a:latin typeface="Open Sans"/>
              <a:ea typeface="Open Sans"/>
              <a:cs typeface="Open Sans"/>
              <a:sym typeface="Open Sans"/>
            </a:endParaRPr>
          </a:p>
        </p:txBody>
      </p:sp>
      <p:sp>
        <p:nvSpPr>
          <p:cNvPr id="160" name="Google Shape;160;p26"/>
          <p:cNvSpPr txBox="1"/>
          <p:nvPr/>
        </p:nvSpPr>
        <p:spPr>
          <a:xfrm>
            <a:off x="82075" y="2290550"/>
            <a:ext cx="8932500" cy="518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Open Sans"/>
                <a:ea typeface="Open Sans"/>
                <a:cs typeface="Open Sans"/>
                <a:sym typeface="Open Sans"/>
              </a:rPr>
              <a:t>Average severity rate (top left) is </a:t>
            </a:r>
            <a:r>
              <a:rPr lang="en" sz="1200" b="1">
                <a:latin typeface="Open Sans"/>
                <a:ea typeface="Open Sans"/>
                <a:cs typeface="Open Sans"/>
                <a:sym typeface="Open Sans"/>
              </a:rPr>
              <a:t>distinctly higher during July and August</a:t>
            </a:r>
            <a:r>
              <a:rPr lang="en" sz="1200">
                <a:latin typeface="Open Sans"/>
                <a:ea typeface="Open Sans"/>
                <a:cs typeface="Open Sans"/>
                <a:sym typeface="Open Sans"/>
              </a:rPr>
              <a:t>. </a:t>
            </a:r>
            <a:r>
              <a:rPr lang="en" sz="1200" b="1">
                <a:latin typeface="Open Sans"/>
                <a:ea typeface="Open Sans"/>
                <a:cs typeface="Open Sans"/>
                <a:sym typeface="Open Sans"/>
              </a:rPr>
              <a:t>April to June</a:t>
            </a:r>
            <a:r>
              <a:rPr lang="en" sz="1200">
                <a:latin typeface="Open Sans"/>
                <a:ea typeface="Open Sans"/>
                <a:cs typeface="Open Sans"/>
                <a:sym typeface="Open Sans"/>
              </a:rPr>
              <a:t> as well as winter months of </a:t>
            </a:r>
            <a:r>
              <a:rPr lang="en" sz="1200" b="1">
                <a:latin typeface="Open Sans"/>
                <a:ea typeface="Open Sans"/>
                <a:cs typeface="Open Sans"/>
                <a:sym typeface="Open Sans"/>
              </a:rPr>
              <a:t>Feb and Dec</a:t>
            </a:r>
            <a:r>
              <a:rPr lang="en" sz="1200">
                <a:latin typeface="Open Sans"/>
                <a:ea typeface="Open Sans"/>
                <a:cs typeface="Open Sans"/>
                <a:sym typeface="Open Sans"/>
              </a:rPr>
              <a:t> see the </a:t>
            </a:r>
            <a:r>
              <a:rPr lang="en" sz="1200" b="1">
                <a:latin typeface="Open Sans"/>
                <a:ea typeface="Open Sans"/>
                <a:cs typeface="Open Sans"/>
                <a:sym typeface="Open Sans"/>
              </a:rPr>
              <a:t>lowest rates</a:t>
            </a:r>
            <a:r>
              <a:rPr lang="en" sz="1200">
                <a:latin typeface="Open Sans"/>
                <a:ea typeface="Open Sans"/>
                <a:cs typeface="Open Sans"/>
                <a:sym typeface="Open Sans"/>
              </a:rPr>
              <a:t>. Average monthly and weekly plots (top right) shows </a:t>
            </a:r>
            <a:r>
              <a:rPr lang="en" sz="1200" b="1">
                <a:latin typeface="Open Sans"/>
                <a:ea typeface="Open Sans"/>
                <a:cs typeface="Open Sans"/>
                <a:sym typeface="Open Sans"/>
              </a:rPr>
              <a:t>indistinct peaks</a:t>
            </a:r>
            <a:r>
              <a:rPr lang="en" sz="1200">
                <a:latin typeface="Open Sans"/>
                <a:ea typeface="Open Sans"/>
                <a:cs typeface="Open Sans"/>
                <a:sym typeface="Open Sans"/>
              </a:rPr>
              <a:t>. </a:t>
            </a:r>
            <a:endParaRPr sz="1200">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7"/>
          <p:cNvPicPr preferRelativeResize="0"/>
          <p:nvPr/>
        </p:nvPicPr>
        <p:blipFill>
          <a:blip r:embed="rId3">
            <a:alphaModFix/>
          </a:blip>
          <a:stretch>
            <a:fillRect/>
          </a:stretch>
        </p:blipFill>
        <p:spPr>
          <a:xfrm>
            <a:off x="4489925" y="180866"/>
            <a:ext cx="4501676" cy="2295959"/>
          </a:xfrm>
          <a:prstGeom prst="rect">
            <a:avLst/>
          </a:prstGeom>
          <a:noFill/>
          <a:ln>
            <a:noFill/>
          </a:ln>
        </p:spPr>
      </p:pic>
      <p:pic>
        <p:nvPicPr>
          <p:cNvPr id="166" name="Google Shape;166;p27"/>
          <p:cNvPicPr preferRelativeResize="0"/>
          <p:nvPr/>
        </p:nvPicPr>
        <p:blipFill>
          <a:blip r:embed="rId4">
            <a:alphaModFix/>
          </a:blip>
          <a:stretch>
            <a:fillRect/>
          </a:stretch>
        </p:blipFill>
        <p:spPr>
          <a:xfrm>
            <a:off x="4406725" y="2766600"/>
            <a:ext cx="4666951" cy="1963346"/>
          </a:xfrm>
          <a:prstGeom prst="rect">
            <a:avLst/>
          </a:prstGeom>
          <a:noFill/>
          <a:ln>
            <a:noFill/>
          </a:ln>
        </p:spPr>
      </p:pic>
      <p:sp>
        <p:nvSpPr>
          <p:cNvPr id="168" name="Google Shape;168;p27"/>
          <p:cNvSpPr txBox="1"/>
          <p:nvPr/>
        </p:nvSpPr>
        <p:spPr>
          <a:xfrm>
            <a:off x="2562325" y="903600"/>
            <a:ext cx="1785000" cy="10653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Open Sans"/>
                <a:ea typeface="Open Sans"/>
                <a:cs typeface="Open Sans"/>
                <a:sym typeface="Open Sans"/>
              </a:rPr>
              <a:t>Day of month  vs Severity</a:t>
            </a:r>
            <a:endParaRPr sz="1200" b="1">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Chi-squared: 14.2364</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DF: 30</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P-value: 0.99</a:t>
            </a:r>
            <a:endParaRPr sz="1200">
              <a:latin typeface="Open Sans"/>
              <a:ea typeface="Open Sans"/>
              <a:cs typeface="Open Sans"/>
              <a:sym typeface="Open Sans"/>
            </a:endParaRPr>
          </a:p>
        </p:txBody>
      </p:sp>
      <p:sp>
        <p:nvSpPr>
          <p:cNvPr id="169" name="Google Shape;169;p27"/>
          <p:cNvSpPr txBox="1"/>
          <p:nvPr/>
        </p:nvSpPr>
        <p:spPr>
          <a:xfrm>
            <a:off x="220325" y="76200"/>
            <a:ext cx="2190900" cy="42671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latin typeface="Open Sans"/>
                <a:ea typeface="Open Sans"/>
                <a:cs typeface="Open Sans"/>
                <a:sym typeface="Open Sans"/>
              </a:rPr>
              <a:t>Key Findings</a:t>
            </a:r>
            <a:endParaRPr sz="2400" dirty="0">
              <a:latin typeface="Open Sans"/>
              <a:ea typeface="Open Sans"/>
              <a:cs typeface="Open Sans"/>
              <a:sym typeface="Open Sans"/>
            </a:endParaRPr>
          </a:p>
          <a:p>
            <a:pPr marL="0" lvl="0" indent="0" algn="l" rtl="0">
              <a:spcBef>
                <a:spcPts val="0"/>
              </a:spcBef>
              <a:spcAft>
                <a:spcPts val="0"/>
              </a:spcAft>
              <a:buNone/>
            </a:pPr>
            <a:endParaRPr sz="1200" dirty="0">
              <a:latin typeface="Open Sans"/>
              <a:ea typeface="Open Sans"/>
              <a:cs typeface="Open Sans"/>
              <a:sym typeface="Open Sans"/>
            </a:endParaRPr>
          </a:p>
          <a:p>
            <a:pPr marL="0" lvl="0" indent="0" algn="l" rtl="0">
              <a:spcBef>
                <a:spcPts val="0"/>
              </a:spcBef>
              <a:spcAft>
                <a:spcPts val="0"/>
              </a:spcAft>
              <a:buNone/>
            </a:pPr>
            <a:r>
              <a:rPr lang="en" sz="1100" b="1" dirty="0">
                <a:latin typeface="Open Sans"/>
                <a:ea typeface="Open Sans"/>
                <a:cs typeface="Open Sans"/>
                <a:sym typeface="Open Sans"/>
              </a:rPr>
              <a:t>Chi-squared test for independence</a:t>
            </a:r>
            <a:r>
              <a:rPr lang="en" sz="1100" dirty="0">
                <a:latin typeface="Open Sans"/>
                <a:ea typeface="Open Sans"/>
                <a:cs typeface="Open Sans"/>
                <a:sym typeface="Open Sans"/>
              </a:rPr>
              <a:t> between day of month and severity suggests a </a:t>
            </a:r>
            <a:r>
              <a:rPr lang="en" sz="1100" b="1" dirty="0">
                <a:latin typeface="Open Sans"/>
                <a:ea typeface="Open Sans"/>
                <a:cs typeface="Open Sans"/>
                <a:sym typeface="Open Sans"/>
              </a:rPr>
              <a:t>weak association</a:t>
            </a:r>
            <a:r>
              <a:rPr lang="en" sz="1100" dirty="0" smtClean="0">
                <a:latin typeface="Open Sans"/>
                <a:ea typeface="Open Sans"/>
                <a:cs typeface="Open Sans"/>
                <a:sym typeface="Open Sans"/>
              </a:rPr>
              <a:t>. Day of the week </a:t>
            </a:r>
            <a:r>
              <a:rPr lang="en" sz="1100" dirty="0">
                <a:latin typeface="Open Sans"/>
                <a:ea typeface="Open Sans"/>
                <a:cs typeface="Open Sans"/>
                <a:sym typeface="Open Sans"/>
              </a:rPr>
              <a:t>vs severity </a:t>
            </a:r>
            <a:r>
              <a:rPr lang="en" sz="1100" dirty="0" smtClean="0">
                <a:latin typeface="Open Sans"/>
                <a:ea typeface="Open Sans"/>
                <a:cs typeface="Open Sans"/>
                <a:sym typeface="Open Sans"/>
              </a:rPr>
              <a:t>also suggests </a:t>
            </a:r>
            <a:r>
              <a:rPr lang="en" sz="1100" dirty="0">
                <a:latin typeface="Open Sans"/>
                <a:ea typeface="Open Sans"/>
                <a:cs typeface="Open Sans"/>
                <a:sym typeface="Open Sans"/>
              </a:rPr>
              <a:t>a </a:t>
            </a:r>
            <a:r>
              <a:rPr lang="en" sz="1100" b="1" dirty="0" smtClean="0">
                <a:latin typeface="Open Sans"/>
                <a:ea typeface="Open Sans"/>
                <a:cs typeface="Open Sans"/>
                <a:sym typeface="Open Sans"/>
              </a:rPr>
              <a:t>weak relationship</a:t>
            </a:r>
            <a:r>
              <a:rPr lang="en" sz="1100" b="1" dirty="0">
                <a:latin typeface="Open Sans"/>
                <a:ea typeface="Open Sans"/>
                <a:cs typeface="Open Sans"/>
                <a:sym typeface="Open Sans"/>
              </a:rPr>
              <a:t>.</a:t>
            </a:r>
            <a:endParaRPr sz="1100" b="1" dirty="0">
              <a:latin typeface="Open Sans"/>
              <a:ea typeface="Open Sans"/>
              <a:cs typeface="Open Sans"/>
              <a:sym typeface="Open Sans"/>
            </a:endParaRPr>
          </a:p>
          <a:p>
            <a:pPr marL="0" lvl="0" indent="0" algn="l" rtl="0">
              <a:spcBef>
                <a:spcPts val="0"/>
              </a:spcBef>
              <a:spcAft>
                <a:spcPts val="0"/>
              </a:spcAft>
              <a:buNone/>
            </a:pPr>
            <a:endParaRPr sz="1100" dirty="0">
              <a:latin typeface="Open Sans"/>
              <a:ea typeface="Open Sans"/>
              <a:cs typeface="Open Sans"/>
              <a:sym typeface="Open Sans"/>
            </a:endParaRPr>
          </a:p>
          <a:p>
            <a:pPr marL="0" lvl="0" indent="0" algn="l" rtl="0">
              <a:spcBef>
                <a:spcPts val="0"/>
              </a:spcBef>
              <a:spcAft>
                <a:spcPts val="0"/>
              </a:spcAft>
              <a:buNone/>
            </a:pPr>
            <a:r>
              <a:rPr lang="en" sz="1100" dirty="0">
                <a:latin typeface="Open Sans"/>
                <a:ea typeface="Open Sans"/>
                <a:cs typeface="Open Sans"/>
                <a:sym typeface="Open Sans"/>
              </a:rPr>
              <a:t>Curve for non-severe (top left) moving avg has a </a:t>
            </a:r>
            <a:r>
              <a:rPr lang="en" sz="1100" b="1" dirty="0">
                <a:latin typeface="Open Sans"/>
                <a:ea typeface="Open Sans"/>
                <a:cs typeface="Open Sans"/>
                <a:sym typeface="Open Sans"/>
              </a:rPr>
              <a:t>smoother downward trend</a:t>
            </a:r>
            <a:r>
              <a:rPr lang="en" sz="1100" dirty="0">
                <a:latin typeface="Open Sans"/>
                <a:ea typeface="Open Sans"/>
                <a:cs typeface="Open Sans"/>
                <a:sym typeface="Open Sans"/>
              </a:rPr>
              <a:t>. The severe trend sees </a:t>
            </a:r>
            <a:r>
              <a:rPr lang="en" sz="1100" b="1" dirty="0">
                <a:latin typeface="Open Sans"/>
                <a:ea typeface="Open Sans"/>
                <a:cs typeface="Open Sans"/>
                <a:sym typeface="Open Sans"/>
              </a:rPr>
              <a:t>fluctuations during the early days </a:t>
            </a:r>
            <a:r>
              <a:rPr lang="en" sz="1100" dirty="0">
                <a:latin typeface="Open Sans"/>
                <a:ea typeface="Open Sans"/>
                <a:cs typeface="Open Sans"/>
                <a:sym typeface="Open Sans"/>
              </a:rPr>
              <a:t>but has a </a:t>
            </a:r>
            <a:r>
              <a:rPr lang="en" sz="1100" b="1" dirty="0">
                <a:latin typeface="Open Sans"/>
                <a:ea typeface="Open Sans"/>
                <a:cs typeface="Open Sans"/>
                <a:sym typeface="Open Sans"/>
              </a:rPr>
              <a:t>downward trend from day 15</a:t>
            </a:r>
            <a:r>
              <a:rPr lang="en" sz="1100" dirty="0">
                <a:latin typeface="Open Sans"/>
                <a:ea typeface="Open Sans"/>
                <a:cs typeface="Open Sans"/>
                <a:sym typeface="Open Sans"/>
              </a:rPr>
              <a:t> onwards. </a:t>
            </a:r>
            <a:endParaRPr sz="1100" dirty="0">
              <a:latin typeface="Open Sans"/>
              <a:ea typeface="Open Sans"/>
              <a:cs typeface="Open Sans"/>
              <a:sym typeface="Open Sans"/>
            </a:endParaRPr>
          </a:p>
          <a:p>
            <a:pPr marL="0" lvl="0" indent="0" algn="l" rtl="0">
              <a:spcBef>
                <a:spcPts val="0"/>
              </a:spcBef>
              <a:spcAft>
                <a:spcPts val="0"/>
              </a:spcAft>
              <a:buNone/>
            </a:pPr>
            <a:endParaRPr sz="1100" dirty="0">
              <a:latin typeface="Open Sans"/>
              <a:ea typeface="Open Sans"/>
              <a:cs typeface="Open Sans"/>
              <a:sym typeface="Open Sans"/>
            </a:endParaRPr>
          </a:p>
          <a:p>
            <a:pPr marL="0" lvl="0" indent="0" algn="l" rtl="0">
              <a:spcBef>
                <a:spcPts val="0"/>
              </a:spcBef>
              <a:spcAft>
                <a:spcPts val="0"/>
              </a:spcAft>
              <a:buNone/>
            </a:pPr>
            <a:r>
              <a:rPr lang="en" sz="1100" dirty="0">
                <a:latin typeface="Open Sans"/>
                <a:ea typeface="Open Sans"/>
                <a:cs typeface="Open Sans"/>
                <a:sym typeface="Open Sans"/>
              </a:rPr>
              <a:t>In the bottom plots, </a:t>
            </a:r>
            <a:r>
              <a:rPr lang="en" sz="1100" b="1" dirty="0">
                <a:latin typeface="Open Sans"/>
                <a:ea typeface="Open Sans"/>
                <a:cs typeface="Open Sans"/>
                <a:sym typeface="Open Sans"/>
              </a:rPr>
              <a:t>Friday (4) sees the highest avg collisions</a:t>
            </a:r>
            <a:r>
              <a:rPr lang="en" sz="1100" dirty="0">
                <a:latin typeface="Open Sans"/>
                <a:ea typeface="Open Sans"/>
                <a:cs typeface="Open Sans"/>
                <a:sym typeface="Open Sans"/>
              </a:rPr>
              <a:t> while </a:t>
            </a:r>
            <a:r>
              <a:rPr lang="en" sz="1100" b="1" dirty="0">
                <a:latin typeface="Open Sans"/>
                <a:ea typeface="Open Sans"/>
                <a:cs typeface="Open Sans"/>
                <a:sym typeface="Open Sans"/>
              </a:rPr>
              <a:t>Sunday (6) sees the lowest</a:t>
            </a:r>
            <a:r>
              <a:rPr lang="en" sz="1100" dirty="0">
                <a:latin typeface="Open Sans"/>
                <a:ea typeface="Open Sans"/>
                <a:cs typeface="Open Sans"/>
                <a:sym typeface="Open Sans"/>
              </a:rPr>
              <a:t>. Trends for severe and non-severe cases are identical. </a:t>
            </a:r>
            <a:endParaRPr sz="1100" dirty="0">
              <a:latin typeface="Open Sans"/>
              <a:ea typeface="Open Sans"/>
              <a:cs typeface="Open Sans"/>
              <a:sym typeface="Open Sans"/>
            </a:endParaRPr>
          </a:p>
          <a:p>
            <a:pPr marL="0" lvl="0" indent="0" algn="l" rtl="0">
              <a:spcBef>
                <a:spcPts val="0"/>
              </a:spcBef>
              <a:spcAft>
                <a:spcPts val="0"/>
              </a:spcAft>
              <a:buNone/>
            </a:pPr>
            <a:endParaRPr sz="1200" dirty="0">
              <a:latin typeface="Open Sans"/>
              <a:ea typeface="Open Sans"/>
              <a:cs typeface="Open Sans"/>
              <a:sym typeface="Open Sans"/>
            </a:endParaRPr>
          </a:p>
          <a:p>
            <a:pPr marL="0" lvl="0" indent="0" algn="l" rtl="0">
              <a:spcBef>
                <a:spcPts val="0"/>
              </a:spcBef>
              <a:spcAft>
                <a:spcPts val="0"/>
              </a:spcAft>
              <a:buNone/>
            </a:pPr>
            <a:endParaRPr sz="1200" dirty="0">
              <a:latin typeface="Open Sans"/>
              <a:ea typeface="Open Sans"/>
              <a:cs typeface="Open Sans"/>
              <a:sym typeface="Open Sans"/>
            </a:endParaRPr>
          </a:p>
        </p:txBody>
      </p:sp>
      <p:sp>
        <p:nvSpPr>
          <p:cNvPr id="7" name="Google Shape;167;p27"/>
          <p:cNvSpPr txBox="1"/>
          <p:nvPr/>
        </p:nvSpPr>
        <p:spPr>
          <a:xfrm>
            <a:off x="2562325" y="3244374"/>
            <a:ext cx="1844400" cy="1099025"/>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smtClean="0">
                <a:latin typeface="Open Sans"/>
                <a:ea typeface="Open Sans"/>
                <a:cs typeface="Open Sans"/>
                <a:sym typeface="Open Sans"/>
              </a:rPr>
              <a:t>Day of the week vs </a:t>
            </a:r>
            <a:r>
              <a:rPr lang="en" sz="1200" b="1" dirty="0">
                <a:latin typeface="Open Sans"/>
                <a:ea typeface="Open Sans"/>
                <a:cs typeface="Open Sans"/>
                <a:sym typeface="Open Sans"/>
              </a:rPr>
              <a:t>Severity</a:t>
            </a:r>
            <a:endParaRPr sz="1200" b="1"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Chi-squared: </a:t>
            </a:r>
            <a:r>
              <a:rPr lang="en" sz="1200" dirty="0" smtClean="0">
                <a:latin typeface="Open Sans"/>
                <a:ea typeface="Open Sans"/>
                <a:cs typeface="Open Sans"/>
                <a:sym typeface="Open Sans"/>
              </a:rPr>
              <a:t>5.7106</a:t>
            </a:r>
            <a:endParaRPr sz="1200"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DF: </a:t>
            </a:r>
            <a:r>
              <a:rPr lang="en" sz="1200" dirty="0">
                <a:latin typeface="Open Sans"/>
                <a:ea typeface="Open Sans"/>
                <a:cs typeface="Open Sans"/>
                <a:sym typeface="Open Sans"/>
              </a:rPr>
              <a:t>6</a:t>
            </a:r>
            <a:endParaRPr sz="1200"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P-value: </a:t>
            </a:r>
            <a:r>
              <a:rPr lang="en" sz="1200" dirty="0" smtClean="0">
                <a:latin typeface="Open Sans"/>
                <a:ea typeface="Open Sans"/>
                <a:cs typeface="Open Sans"/>
                <a:sym typeface="Open Sans"/>
              </a:rPr>
              <a:t>0.456377</a:t>
            </a:r>
            <a:endParaRPr sz="1200" dirty="0">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a:blip r:embed="rId3">
            <a:alphaModFix/>
          </a:blip>
          <a:stretch>
            <a:fillRect/>
          </a:stretch>
        </p:blipFill>
        <p:spPr>
          <a:xfrm>
            <a:off x="4601259" y="463185"/>
            <a:ext cx="4056121" cy="2978703"/>
          </a:xfrm>
          <a:prstGeom prst="rect">
            <a:avLst/>
          </a:prstGeom>
          <a:noFill/>
          <a:ln>
            <a:noFill/>
          </a:ln>
        </p:spPr>
      </p:pic>
      <p:sp>
        <p:nvSpPr>
          <p:cNvPr id="175" name="Google Shape;175;p28"/>
          <p:cNvSpPr txBox="1"/>
          <p:nvPr/>
        </p:nvSpPr>
        <p:spPr>
          <a:xfrm>
            <a:off x="339142" y="239985"/>
            <a:ext cx="3698848" cy="4705090"/>
          </a:xfrm>
          <a:prstGeom prst="rect">
            <a:avLst/>
          </a:prstGeom>
          <a:noFill/>
          <a:ln>
            <a:solidFill>
              <a:schemeClr val="bg2"/>
            </a:solid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800" dirty="0">
                <a:solidFill>
                  <a:schemeClr val="dk1"/>
                </a:solidFill>
                <a:highlight>
                  <a:srgbClr val="FFFFFF"/>
                </a:highlight>
                <a:latin typeface="Open Sans"/>
                <a:ea typeface="Open Sans"/>
                <a:cs typeface="Open Sans"/>
                <a:sym typeface="Open Sans"/>
              </a:rPr>
              <a:t>Severity Rate Across Hour of the Day</a:t>
            </a:r>
            <a:endParaRPr sz="1800" dirty="0">
              <a:solidFill>
                <a:schemeClr val="dk1"/>
              </a:solidFill>
              <a:highlight>
                <a:srgbClr val="FFFFFF"/>
              </a:highlight>
              <a:latin typeface="Open Sans"/>
              <a:ea typeface="Open Sans"/>
              <a:cs typeface="Open Sans"/>
              <a:sym typeface="Open Sans"/>
            </a:endParaRPr>
          </a:p>
          <a:p>
            <a:pPr marL="457200" lvl="0" indent="-304800" algn="just" rtl="0">
              <a:lnSpc>
                <a:spcPct val="115000"/>
              </a:lnSpc>
              <a:spcBef>
                <a:spcPts val="1200"/>
              </a:spcBef>
              <a:spcAft>
                <a:spcPts val="0"/>
              </a:spcAft>
              <a:buClr>
                <a:schemeClr val="dk1"/>
              </a:buClr>
              <a:buSzPts val="1200"/>
              <a:buFont typeface="Open Sans"/>
              <a:buChar char="●"/>
            </a:pPr>
            <a:r>
              <a:rPr lang="en" sz="1200" dirty="0">
                <a:solidFill>
                  <a:schemeClr val="dk1"/>
                </a:solidFill>
                <a:highlight>
                  <a:srgbClr val="FFFFFF"/>
                </a:highlight>
                <a:latin typeface="Open Sans"/>
                <a:ea typeface="Open Sans"/>
                <a:cs typeface="Open Sans"/>
                <a:sym typeface="Open Sans"/>
              </a:rPr>
              <a:t>Hourly average severity collision rates shown with ‘0’ indicating 12am and ‘23’ indicating 11pm.</a:t>
            </a:r>
            <a:endParaRPr sz="1200" dirty="0">
              <a:solidFill>
                <a:schemeClr val="dk1"/>
              </a:solidFill>
              <a:highlight>
                <a:srgbClr val="FFFFFF"/>
              </a:highlight>
              <a:latin typeface="Open Sans"/>
              <a:ea typeface="Open Sans"/>
              <a:cs typeface="Open Sans"/>
              <a:sym typeface="Open Sans"/>
            </a:endParaRPr>
          </a:p>
          <a:p>
            <a:pPr marL="457200" lvl="0" indent="0" algn="just" rtl="0">
              <a:lnSpc>
                <a:spcPct val="6000"/>
              </a:lnSpc>
              <a:spcBef>
                <a:spcPts val="0"/>
              </a:spcBef>
              <a:spcAft>
                <a:spcPts val="0"/>
              </a:spcAft>
              <a:buNone/>
            </a:pPr>
            <a:endParaRPr sz="1200" dirty="0">
              <a:solidFill>
                <a:schemeClr val="dk1"/>
              </a:solidFill>
              <a:highlight>
                <a:srgbClr val="FFFFFF"/>
              </a:highlight>
              <a:latin typeface="Open Sans"/>
              <a:ea typeface="Open Sans"/>
              <a:cs typeface="Open Sans"/>
              <a:sym typeface="Open Sans"/>
            </a:endParaRPr>
          </a:p>
          <a:p>
            <a:pPr marL="457200" lvl="0" indent="-304800" algn="just" rtl="0">
              <a:lnSpc>
                <a:spcPct val="115000"/>
              </a:lnSpc>
              <a:spcBef>
                <a:spcPts val="1200"/>
              </a:spcBef>
              <a:spcAft>
                <a:spcPts val="0"/>
              </a:spcAft>
              <a:buClr>
                <a:schemeClr val="dk1"/>
              </a:buClr>
              <a:buSzPts val="1200"/>
              <a:buFont typeface="Open Sans"/>
              <a:buChar char="●"/>
            </a:pPr>
            <a:r>
              <a:rPr lang="en" sz="1200" dirty="0">
                <a:solidFill>
                  <a:schemeClr val="dk1"/>
                </a:solidFill>
                <a:highlight>
                  <a:srgbClr val="FFFFFF"/>
                </a:highlight>
                <a:latin typeface="Open Sans"/>
                <a:ea typeface="Open Sans"/>
                <a:cs typeface="Open Sans"/>
                <a:sym typeface="Open Sans"/>
              </a:rPr>
              <a:t>Hours between </a:t>
            </a:r>
            <a:r>
              <a:rPr lang="en" sz="1200" b="1" dirty="0">
                <a:solidFill>
                  <a:schemeClr val="dk1"/>
                </a:solidFill>
                <a:highlight>
                  <a:srgbClr val="FFFFFF"/>
                </a:highlight>
                <a:latin typeface="Open Sans"/>
                <a:ea typeface="Open Sans"/>
                <a:cs typeface="Open Sans"/>
                <a:sym typeface="Open Sans"/>
              </a:rPr>
              <a:t>1am and 6am</a:t>
            </a:r>
            <a:r>
              <a:rPr lang="en" sz="1200" dirty="0">
                <a:solidFill>
                  <a:schemeClr val="dk1"/>
                </a:solidFill>
                <a:highlight>
                  <a:srgbClr val="FFFFFF"/>
                </a:highlight>
                <a:latin typeface="Open Sans"/>
                <a:ea typeface="Open Sans"/>
                <a:cs typeface="Open Sans"/>
                <a:sym typeface="Open Sans"/>
              </a:rPr>
              <a:t> see a </a:t>
            </a:r>
            <a:r>
              <a:rPr lang="en" sz="1200" b="1" dirty="0">
                <a:solidFill>
                  <a:schemeClr val="dk1"/>
                </a:solidFill>
                <a:highlight>
                  <a:srgbClr val="FFFFFF"/>
                </a:highlight>
                <a:latin typeface="Open Sans"/>
                <a:ea typeface="Open Sans"/>
                <a:cs typeface="Open Sans"/>
                <a:sym typeface="Open Sans"/>
              </a:rPr>
              <a:t>higher rate of severe collisions</a:t>
            </a:r>
            <a:r>
              <a:rPr lang="en" sz="1200" dirty="0">
                <a:solidFill>
                  <a:schemeClr val="dk1"/>
                </a:solidFill>
                <a:highlight>
                  <a:srgbClr val="FFFFFF"/>
                </a:highlight>
                <a:latin typeface="Open Sans"/>
                <a:ea typeface="Open Sans"/>
                <a:cs typeface="Open Sans"/>
                <a:sym typeface="Open Sans"/>
              </a:rPr>
              <a:t>. The case is similar for 4pm-6pm, 9pm and 11pm.</a:t>
            </a:r>
            <a:endParaRPr sz="1200" dirty="0">
              <a:solidFill>
                <a:schemeClr val="dk1"/>
              </a:solidFill>
              <a:highlight>
                <a:srgbClr val="FFFFFF"/>
              </a:highlight>
              <a:latin typeface="Open Sans"/>
              <a:ea typeface="Open Sans"/>
              <a:cs typeface="Open Sans"/>
              <a:sym typeface="Open Sans"/>
            </a:endParaRPr>
          </a:p>
          <a:p>
            <a:pPr marL="0" lvl="0" indent="0" algn="just" rtl="0">
              <a:lnSpc>
                <a:spcPct val="6000"/>
              </a:lnSpc>
              <a:spcBef>
                <a:spcPts val="0"/>
              </a:spcBef>
              <a:spcAft>
                <a:spcPts val="0"/>
              </a:spcAft>
              <a:buNone/>
            </a:pPr>
            <a:endParaRPr sz="1200" dirty="0">
              <a:solidFill>
                <a:schemeClr val="dk1"/>
              </a:solidFill>
              <a:highlight>
                <a:srgbClr val="FFFFFF"/>
              </a:highlight>
              <a:latin typeface="Open Sans"/>
              <a:ea typeface="Open Sans"/>
              <a:cs typeface="Open Sans"/>
              <a:sym typeface="Open Sans"/>
            </a:endParaRPr>
          </a:p>
          <a:p>
            <a:pPr marL="457200" lvl="0" indent="-304800" algn="just" rtl="0">
              <a:lnSpc>
                <a:spcPct val="115000"/>
              </a:lnSpc>
              <a:spcBef>
                <a:spcPts val="1200"/>
              </a:spcBef>
              <a:spcAft>
                <a:spcPts val="0"/>
              </a:spcAft>
              <a:buClr>
                <a:schemeClr val="dk1"/>
              </a:buClr>
              <a:buSzPts val="1200"/>
              <a:buFont typeface="Open Sans"/>
              <a:buChar char="●"/>
            </a:pPr>
            <a:r>
              <a:rPr lang="en" sz="1200" dirty="0">
                <a:solidFill>
                  <a:schemeClr val="dk1"/>
                </a:solidFill>
                <a:highlight>
                  <a:srgbClr val="FFFFFF"/>
                </a:highlight>
                <a:latin typeface="Open Sans"/>
                <a:ea typeface="Open Sans"/>
                <a:cs typeface="Open Sans"/>
                <a:sym typeface="Open Sans"/>
              </a:rPr>
              <a:t>Surprisingly the </a:t>
            </a:r>
            <a:r>
              <a:rPr lang="en" sz="1200" b="1" dirty="0">
                <a:solidFill>
                  <a:schemeClr val="dk1"/>
                </a:solidFill>
                <a:highlight>
                  <a:srgbClr val="FFFFFF"/>
                </a:highlight>
                <a:latin typeface="Open Sans"/>
                <a:ea typeface="Open Sans"/>
                <a:cs typeface="Open Sans"/>
                <a:sym typeface="Open Sans"/>
              </a:rPr>
              <a:t>the lowest rate is seen at 12am</a:t>
            </a:r>
            <a:r>
              <a:rPr lang="en" sz="1200" dirty="0">
                <a:solidFill>
                  <a:schemeClr val="dk1"/>
                </a:solidFill>
                <a:highlight>
                  <a:srgbClr val="FFFFFF"/>
                </a:highlight>
                <a:latin typeface="Open Sans"/>
                <a:ea typeface="Open Sans"/>
                <a:cs typeface="Open Sans"/>
                <a:sym typeface="Open Sans"/>
              </a:rPr>
              <a:t>. </a:t>
            </a:r>
            <a:endParaRPr sz="1200" dirty="0">
              <a:solidFill>
                <a:schemeClr val="dk1"/>
              </a:solidFill>
              <a:highlight>
                <a:srgbClr val="FFFFFF"/>
              </a:highlight>
              <a:latin typeface="Open Sans"/>
              <a:ea typeface="Open Sans"/>
              <a:cs typeface="Open Sans"/>
              <a:sym typeface="Open Sans"/>
            </a:endParaRPr>
          </a:p>
          <a:p>
            <a:pPr marL="0" lvl="0" indent="0" algn="just" rtl="0">
              <a:lnSpc>
                <a:spcPct val="6000"/>
              </a:lnSpc>
              <a:spcBef>
                <a:spcPts val="0"/>
              </a:spcBef>
              <a:spcAft>
                <a:spcPts val="0"/>
              </a:spcAft>
              <a:buNone/>
            </a:pPr>
            <a:endParaRPr sz="1200" dirty="0">
              <a:solidFill>
                <a:schemeClr val="dk1"/>
              </a:solidFill>
              <a:highlight>
                <a:srgbClr val="FFFFFF"/>
              </a:highlight>
              <a:latin typeface="Open Sans"/>
              <a:ea typeface="Open Sans"/>
              <a:cs typeface="Open Sans"/>
              <a:sym typeface="Open Sans"/>
            </a:endParaRPr>
          </a:p>
          <a:p>
            <a:pPr marL="457200" lvl="0" indent="-304800" algn="just" rtl="0">
              <a:lnSpc>
                <a:spcPct val="115000"/>
              </a:lnSpc>
              <a:spcBef>
                <a:spcPts val="1200"/>
              </a:spcBef>
              <a:spcAft>
                <a:spcPts val="0"/>
              </a:spcAft>
              <a:buClr>
                <a:schemeClr val="dk1"/>
              </a:buClr>
              <a:buSzPts val="1200"/>
              <a:buFont typeface="Open Sans"/>
              <a:buChar char="●"/>
            </a:pPr>
            <a:r>
              <a:rPr lang="en" sz="1200" dirty="0">
                <a:solidFill>
                  <a:schemeClr val="dk1"/>
                </a:solidFill>
                <a:highlight>
                  <a:srgbClr val="FFFFFF"/>
                </a:highlight>
                <a:latin typeface="Open Sans"/>
                <a:ea typeface="Open Sans"/>
                <a:cs typeface="Open Sans"/>
                <a:sym typeface="Open Sans"/>
              </a:rPr>
              <a:t>Hours </a:t>
            </a:r>
            <a:r>
              <a:rPr lang="en" sz="1200" b="1" dirty="0">
                <a:solidFill>
                  <a:schemeClr val="dk1"/>
                </a:solidFill>
                <a:highlight>
                  <a:srgbClr val="FFFFFF"/>
                </a:highlight>
                <a:latin typeface="Open Sans"/>
                <a:ea typeface="Open Sans"/>
                <a:cs typeface="Open Sans"/>
                <a:sym typeface="Open Sans"/>
              </a:rPr>
              <a:t>between 8am and 3pm see the lowest severe collision rates</a:t>
            </a:r>
            <a:r>
              <a:rPr lang="en" sz="1200" dirty="0">
                <a:solidFill>
                  <a:schemeClr val="dk1"/>
                </a:solidFill>
                <a:highlight>
                  <a:srgbClr val="FFFFFF"/>
                </a:highlight>
                <a:latin typeface="Open Sans"/>
                <a:ea typeface="Open Sans"/>
                <a:cs typeface="Open Sans"/>
                <a:sym typeface="Open Sans"/>
              </a:rPr>
              <a:t> which is somewhat expected since light conditions tend to be favorable during this period</a:t>
            </a:r>
            <a:r>
              <a:rPr lang="en" sz="1200" dirty="0" smtClean="0">
                <a:solidFill>
                  <a:schemeClr val="dk1"/>
                </a:solidFill>
                <a:highlight>
                  <a:srgbClr val="FFFFFF"/>
                </a:highlight>
                <a:latin typeface="Open Sans"/>
                <a:ea typeface="Open Sans"/>
                <a:cs typeface="Open Sans"/>
                <a:sym typeface="Open Sans"/>
              </a:rPr>
              <a:t>.</a:t>
            </a:r>
          </a:p>
          <a:p>
            <a:pPr marL="457200" lvl="0" indent="-304800" algn="just" rtl="0">
              <a:lnSpc>
                <a:spcPct val="115000"/>
              </a:lnSpc>
              <a:spcBef>
                <a:spcPts val="1200"/>
              </a:spcBef>
              <a:spcAft>
                <a:spcPts val="0"/>
              </a:spcAft>
              <a:buClr>
                <a:schemeClr val="dk1"/>
              </a:buClr>
              <a:buSzPts val="1200"/>
              <a:buFont typeface="Open Sans"/>
              <a:buChar char="●"/>
            </a:pPr>
            <a:r>
              <a:rPr lang="en" sz="1200" dirty="0" smtClean="0">
                <a:solidFill>
                  <a:schemeClr val="dk1"/>
                </a:solidFill>
                <a:highlight>
                  <a:srgbClr val="FFFFFF"/>
                </a:highlight>
                <a:latin typeface="Open Sans"/>
                <a:ea typeface="Open Sans"/>
                <a:cs typeface="Open Sans"/>
                <a:sym typeface="Open Sans"/>
              </a:rPr>
              <a:t>Chi-squared test between hour and severity shows a </a:t>
            </a:r>
            <a:r>
              <a:rPr lang="en" sz="1200" b="1" dirty="0" smtClean="0">
                <a:solidFill>
                  <a:schemeClr val="dk1"/>
                </a:solidFill>
                <a:highlight>
                  <a:srgbClr val="FFFFFF"/>
                </a:highlight>
                <a:latin typeface="Open Sans"/>
                <a:ea typeface="Open Sans"/>
                <a:cs typeface="Open Sans"/>
                <a:sym typeface="Open Sans"/>
              </a:rPr>
              <a:t>significant association</a:t>
            </a:r>
            <a:r>
              <a:rPr lang="en" sz="1200" dirty="0" smtClean="0">
                <a:solidFill>
                  <a:schemeClr val="dk1"/>
                </a:solidFill>
                <a:highlight>
                  <a:srgbClr val="FFFFFF"/>
                </a:highlight>
                <a:latin typeface="Open Sans"/>
                <a:ea typeface="Open Sans"/>
                <a:cs typeface="Open Sans"/>
                <a:sym typeface="Open Sans"/>
              </a:rPr>
              <a:t>. </a:t>
            </a:r>
            <a:endParaRPr sz="1200" dirty="0">
              <a:solidFill>
                <a:schemeClr val="dk1"/>
              </a:solidFill>
              <a:highlight>
                <a:srgbClr val="FFFFFF"/>
              </a:highlight>
              <a:latin typeface="Open Sans"/>
              <a:ea typeface="Open Sans"/>
              <a:cs typeface="Open Sans"/>
              <a:sym typeface="Open Sans"/>
            </a:endParaRPr>
          </a:p>
        </p:txBody>
      </p:sp>
      <p:sp>
        <p:nvSpPr>
          <p:cNvPr id="4" name="Google Shape;167;p27"/>
          <p:cNvSpPr txBox="1"/>
          <p:nvPr/>
        </p:nvSpPr>
        <p:spPr>
          <a:xfrm>
            <a:off x="5707119" y="3734496"/>
            <a:ext cx="1844400" cy="9150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smtClean="0">
                <a:latin typeface="Open Sans"/>
                <a:ea typeface="Open Sans"/>
                <a:cs typeface="Open Sans"/>
                <a:sym typeface="Open Sans"/>
              </a:rPr>
              <a:t>Hour vs </a:t>
            </a:r>
            <a:r>
              <a:rPr lang="en" sz="1200" b="1" dirty="0">
                <a:latin typeface="Open Sans"/>
                <a:ea typeface="Open Sans"/>
                <a:cs typeface="Open Sans"/>
                <a:sym typeface="Open Sans"/>
              </a:rPr>
              <a:t>Severity</a:t>
            </a:r>
            <a:endParaRPr sz="1200" b="1"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Chi-squared: 249.5802</a:t>
            </a:r>
            <a:endParaRPr sz="1200"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DF: 23</a:t>
            </a:r>
            <a:endParaRPr sz="1200" dirty="0">
              <a:latin typeface="Open Sans"/>
              <a:ea typeface="Open Sans"/>
              <a:cs typeface="Open Sans"/>
              <a:sym typeface="Open Sans"/>
            </a:endParaRPr>
          </a:p>
          <a:p>
            <a:pPr marL="0" lvl="0" indent="0" algn="l" rtl="0">
              <a:spcBef>
                <a:spcPts val="0"/>
              </a:spcBef>
              <a:spcAft>
                <a:spcPts val="0"/>
              </a:spcAft>
              <a:buNone/>
            </a:pPr>
            <a:r>
              <a:rPr lang="en" sz="1200" dirty="0">
                <a:latin typeface="Open Sans"/>
                <a:ea typeface="Open Sans"/>
                <a:cs typeface="Open Sans"/>
                <a:sym typeface="Open Sans"/>
              </a:rPr>
              <a:t>P-value: &lt;0.00001</a:t>
            </a:r>
            <a:endParaRPr sz="1200" dirty="0">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Multivariate Analysis</a:t>
            </a:r>
            <a:endParaRPr/>
          </a:p>
        </p:txBody>
      </p:sp>
      <p:pic>
        <p:nvPicPr>
          <p:cNvPr id="181" name="Google Shape;181;p29"/>
          <p:cNvPicPr preferRelativeResize="0"/>
          <p:nvPr/>
        </p:nvPicPr>
        <p:blipFill rotWithShape="1">
          <a:blip r:embed="rId3">
            <a:alphaModFix/>
          </a:blip>
          <a:srcRect l="23138" r="21333"/>
          <a:stretch/>
        </p:blipFill>
        <p:spPr>
          <a:xfrm>
            <a:off x="4572000" y="0"/>
            <a:ext cx="4571997" cy="5143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30"/>
          <p:cNvPicPr preferRelativeResize="0"/>
          <p:nvPr/>
        </p:nvPicPr>
        <p:blipFill>
          <a:blip r:embed="rId3">
            <a:alphaModFix/>
          </a:blip>
          <a:stretch>
            <a:fillRect/>
          </a:stretch>
        </p:blipFill>
        <p:spPr>
          <a:xfrm>
            <a:off x="5440340" y="0"/>
            <a:ext cx="3703634" cy="1643300"/>
          </a:xfrm>
          <a:prstGeom prst="rect">
            <a:avLst/>
          </a:prstGeom>
          <a:noFill/>
          <a:ln>
            <a:noFill/>
          </a:ln>
        </p:spPr>
      </p:pic>
      <p:pic>
        <p:nvPicPr>
          <p:cNvPr id="187" name="Google Shape;187;p30"/>
          <p:cNvPicPr preferRelativeResize="0"/>
          <p:nvPr/>
        </p:nvPicPr>
        <p:blipFill>
          <a:blip r:embed="rId4">
            <a:alphaModFix/>
          </a:blip>
          <a:stretch>
            <a:fillRect/>
          </a:stretch>
        </p:blipFill>
        <p:spPr>
          <a:xfrm>
            <a:off x="5440313" y="1710850"/>
            <a:ext cx="3703688" cy="1643300"/>
          </a:xfrm>
          <a:prstGeom prst="rect">
            <a:avLst/>
          </a:prstGeom>
          <a:noFill/>
          <a:ln>
            <a:noFill/>
          </a:ln>
        </p:spPr>
      </p:pic>
      <p:pic>
        <p:nvPicPr>
          <p:cNvPr id="188" name="Google Shape;188;p30"/>
          <p:cNvPicPr preferRelativeResize="0"/>
          <p:nvPr/>
        </p:nvPicPr>
        <p:blipFill>
          <a:blip r:embed="rId5">
            <a:alphaModFix/>
          </a:blip>
          <a:stretch>
            <a:fillRect/>
          </a:stretch>
        </p:blipFill>
        <p:spPr>
          <a:xfrm>
            <a:off x="5440348" y="3384600"/>
            <a:ext cx="3703649" cy="1643300"/>
          </a:xfrm>
          <a:prstGeom prst="rect">
            <a:avLst/>
          </a:prstGeom>
          <a:noFill/>
          <a:ln>
            <a:noFill/>
          </a:ln>
        </p:spPr>
      </p:pic>
      <p:sp>
        <p:nvSpPr>
          <p:cNvPr id="189" name="Google Shape;189;p30"/>
          <p:cNvSpPr txBox="1"/>
          <p:nvPr/>
        </p:nvSpPr>
        <p:spPr>
          <a:xfrm>
            <a:off x="2639825" y="316750"/>
            <a:ext cx="2571900" cy="10134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Open Sans"/>
                <a:ea typeface="Open Sans"/>
                <a:cs typeface="Open Sans"/>
                <a:sym typeface="Open Sans"/>
              </a:rPr>
              <a:t>Weather vs Severity</a:t>
            </a:r>
            <a:endParaRPr b="1">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Chi-squared value: 492.9949</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Degrees of freedom: 4</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P-value: &lt;0.00001</a:t>
            </a:r>
            <a:endParaRPr>
              <a:latin typeface="Open Sans"/>
              <a:ea typeface="Open Sans"/>
              <a:cs typeface="Open Sans"/>
              <a:sym typeface="Open Sans"/>
            </a:endParaRPr>
          </a:p>
        </p:txBody>
      </p:sp>
      <p:sp>
        <p:nvSpPr>
          <p:cNvPr id="190" name="Google Shape;190;p30"/>
          <p:cNvSpPr txBox="1"/>
          <p:nvPr/>
        </p:nvSpPr>
        <p:spPr>
          <a:xfrm>
            <a:off x="2639825" y="2033500"/>
            <a:ext cx="2571900" cy="9645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Open Sans"/>
                <a:ea typeface="Open Sans"/>
                <a:cs typeface="Open Sans"/>
                <a:sym typeface="Open Sans"/>
              </a:rPr>
              <a:t>Light Condition vs Severity</a:t>
            </a:r>
            <a:r>
              <a:rPr lang="en">
                <a:latin typeface="Open Sans"/>
                <a:ea typeface="Open Sans"/>
                <a:cs typeface="Open Sans"/>
                <a:sym typeface="Open Sans"/>
              </a:rPr>
              <a:t> </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Chi-squared value: 566.0597</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Degrees of freedom: 4</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P-value: &lt;0.00001</a:t>
            </a:r>
            <a:endParaRPr>
              <a:latin typeface="Open Sans"/>
              <a:ea typeface="Open Sans"/>
              <a:cs typeface="Open Sans"/>
              <a:sym typeface="Open Sans"/>
            </a:endParaRPr>
          </a:p>
        </p:txBody>
      </p:sp>
      <p:sp>
        <p:nvSpPr>
          <p:cNvPr id="191" name="Google Shape;191;p30"/>
          <p:cNvSpPr txBox="1"/>
          <p:nvPr/>
        </p:nvSpPr>
        <p:spPr>
          <a:xfrm>
            <a:off x="2639825" y="3701350"/>
            <a:ext cx="2571900" cy="9645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Open Sans"/>
                <a:ea typeface="Open Sans"/>
                <a:cs typeface="Open Sans"/>
                <a:sym typeface="Open Sans"/>
              </a:rPr>
              <a:t>Road Condition vs Severity</a:t>
            </a:r>
            <a:endParaRPr b="1">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Chi-squared value:511.8966</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Degrees of freedom: 3</a:t>
            </a: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P-value: &lt;0.00001</a:t>
            </a:r>
            <a:endParaRPr>
              <a:latin typeface="Open Sans"/>
              <a:ea typeface="Open Sans"/>
              <a:cs typeface="Open Sans"/>
              <a:sym typeface="Open Sans"/>
            </a:endParaRPr>
          </a:p>
        </p:txBody>
      </p:sp>
      <p:sp>
        <p:nvSpPr>
          <p:cNvPr id="192" name="Google Shape;192;p30"/>
          <p:cNvSpPr txBox="1"/>
          <p:nvPr/>
        </p:nvSpPr>
        <p:spPr>
          <a:xfrm>
            <a:off x="220325" y="936800"/>
            <a:ext cx="2190900" cy="322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Open Sans"/>
                <a:ea typeface="Open Sans"/>
                <a:cs typeface="Open Sans"/>
                <a:sym typeface="Open Sans"/>
              </a:rPr>
              <a:t>Key Findings</a:t>
            </a: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a:p>
            <a:pPr marL="0" lvl="0" indent="0" algn="l" rtl="0">
              <a:spcBef>
                <a:spcPts val="0"/>
              </a:spcBef>
              <a:spcAft>
                <a:spcPts val="0"/>
              </a:spcAft>
              <a:buNone/>
            </a:pPr>
            <a:r>
              <a:rPr lang="en" b="1">
                <a:latin typeface="Open Sans"/>
                <a:ea typeface="Open Sans"/>
                <a:cs typeface="Open Sans"/>
                <a:sym typeface="Open Sans"/>
              </a:rPr>
              <a:t>Chi-squared test for independence</a:t>
            </a:r>
            <a:r>
              <a:rPr lang="en">
                <a:latin typeface="Open Sans"/>
                <a:ea typeface="Open Sans"/>
                <a:cs typeface="Open Sans"/>
                <a:sym typeface="Open Sans"/>
              </a:rPr>
              <a:t> between weather-related variables and severity suggests a </a:t>
            </a:r>
            <a:r>
              <a:rPr lang="en" b="1">
                <a:latin typeface="Open Sans"/>
                <a:ea typeface="Open Sans"/>
                <a:cs typeface="Open Sans"/>
                <a:sym typeface="Open Sans"/>
              </a:rPr>
              <a:t>strong association</a:t>
            </a:r>
            <a:r>
              <a:rPr lang="en">
                <a:latin typeface="Open Sans"/>
                <a:ea typeface="Open Sans"/>
                <a:cs typeface="Open Sans"/>
                <a:sym typeface="Open Sans"/>
              </a:rPr>
              <a:t>. </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However, bar graphs </a:t>
            </a:r>
            <a:r>
              <a:rPr lang="en" b="1">
                <a:latin typeface="Open Sans"/>
                <a:ea typeface="Open Sans"/>
                <a:cs typeface="Open Sans"/>
                <a:sym typeface="Open Sans"/>
              </a:rPr>
              <a:t>do not suggest</a:t>
            </a:r>
            <a:r>
              <a:rPr lang="en">
                <a:latin typeface="Open Sans"/>
                <a:ea typeface="Open Sans"/>
                <a:cs typeface="Open Sans"/>
                <a:sym typeface="Open Sans"/>
              </a:rPr>
              <a:t> an obvious relationship. </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p:nvPr/>
        </p:nvSpPr>
        <p:spPr>
          <a:xfrm>
            <a:off x="2613700" y="1078450"/>
            <a:ext cx="1880700" cy="10605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Open Sans"/>
                <a:ea typeface="Open Sans"/>
                <a:cs typeface="Open Sans"/>
                <a:sym typeface="Open Sans"/>
              </a:rPr>
              <a:t>Address Type vs Severity</a:t>
            </a:r>
            <a:endParaRPr sz="1200" b="1">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Chi-squared: 443.8558</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DF: 1</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P-value: &lt;0.00001</a:t>
            </a:r>
            <a:endParaRPr sz="1200">
              <a:latin typeface="Open Sans"/>
              <a:ea typeface="Open Sans"/>
              <a:cs typeface="Open Sans"/>
              <a:sym typeface="Open Sans"/>
            </a:endParaRPr>
          </a:p>
        </p:txBody>
      </p:sp>
      <p:sp>
        <p:nvSpPr>
          <p:cNvPr id="198" name="Google Shape;198;p31"/>
          <p:cNvSpPr txBox="1"/>
          <p:nvPr/>
        </p:nvSpPr>
        <p:spPr>
          <a:xfrm>
            <a:off x="2613700" y="3039050"/>
            <a:ext cx="1880700" cy="10605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Open Sans"/>
                <a:ea typeface="Open Sans"/>
                <a:cs typeface="Open Sans"/>
                <a:sym typeface="Open Sans"/>
              </a:rPr>
              <a:t>Junction Type vs Severity</a:t>
            </a:r>
            <a:r>
              <a:rPr lang="en" sz="1200">
                <a:latin typeface="Open Sans"/>
                <a:ea typeface="Open Sans"/>
                <a:cs typeface="Open Sans"/>
                <a:sym typeface="Open Sans"/>
              </a:rPr>
              <a:t> </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Chi-squared: 547.7693</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DF: 6</a:t>
            </a: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P-value: &lt;0.00001</a:t>
            </a:r>
            <a:endParaRPr sz="1200">
              <a:latin typeface="Open Sans"/>
              <a:ea typeface="Open Sans"/>
              <a:cs typeface="Open Sans"/>
              <a:sym typeface="Open Sans"/>
            </a:endParaRPr>
          </a:p>
        </p:txBody>
      </p:sp>
      <p:sp>
        <p:nvSpPr>
          <p:cNvPr id="199" name="Google Shape;199;p31"/>
          <p:cNvSpPr txBox="1"/>
          <p:nvPr/>
        </p:nvSpPr>
        <p:spPr>
          <a:xfrm>
            <a:off x="220350" y="186700"/>
            <a:ext cx="2190900" cy="46395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Open Sans"/>
                <a:ea typeface="Open Sans"/>
                <a:cs typeface="Open Sans"/>
                <a:sym typeface="Open Sans"/>
              </a:rPr>
              <a:t>Key Findings</a:t>
            </a:r>
            <a:endParaRPr sz="2400">
              <a:latin typeface="Open Sans"/>
              <a:ea typeface="Open Sans"/>
              <a:cs typeface="Open Sans"/>
              <a:sym typeface="Open Sans"/>
            </a:endParaRPr>
          </a:p>
          <a:p>
            <a:pPr marL="0" lvl="0" indent="0" algn="l" rtl="0">
              <a:spcBef>
                <a:spcPts val="0"/>
              </a:spcBef>
              <a:spcAft>
                <a:spcPts val="0"/>
              </a:spcAft>
              <a:buNone/>
            </a:pPr>
            <a:endParaRPr sz="2400">
              <a:latin typeface="Open Sans"/>
              <a:ea typeface="Open Sans"/>
              <a:cs typeface="Open Sans"/>
              <a:sym typeface="Open Sans"/>
            </a:endParaRPr>
          </a:p>
          <a:p>
            <a:pPr marL="0" lvl="0" indent="0" algn="l" rtl="0">
              <a:spcBef>
                <a:spcPts val="0"/>
              </a:spcBef>
              <a:spcAft>
                <a:spcPts val="0"/>
              </a:spcAft>
              <a:buNone/>
            </a:pPr>
            <a:r>
              <a:rPr lang="en" sz="1200" b="1">
                <a:latin typeface="Open Sans"/>
                <a:ea typeface="Open Sans"/>
                <a:cs typeface="Open Sans"/>
                <a:sym typeface="Open Sans"/>
              </a:rPr>
              <a:t>Chi-squared test for independence</a:t>
            </a:r>
            <a:r>
              <a:rPr lang="en" sz="1200">
                <a:latin typeface="Open Sans"/>
                <a:ea typeface="Open Sans"/>
                <a:cs typeface="Open Sans"/>
                <a:sym typeface="Open Sans"/>
              </a:rPr>
              <a:t> for both Address Type and Junction Type against severity suggests a </a:t>
            </a:r>
            <a:r>
              <a:rPr lang="en" sz="1200" b="1">
                <a:latin typeface="Open Sans"/>
                <a:ea typeface="Open Sans"/>
                <a:cs typeface="Open Sans"/>
                <a:sym typeface="Open Sans"/>
              </a:rPr>
              <a:t>strong association</a:t>
            </a:r>
            <a:r>
              <a:rPr lang="en" sz="1200">
                <a:latin typeface="Open Sans"/>
                <a:ea typeface="Open Sans"/>
                <a:cs typeface="Open Sans"/>
                <a:sym typeface="Open Sans"/>
              </a:rPr>
              <a:t>. </a:t>
            </a:r>
            <a:endParaRPr sz="1200">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The bar graphs for Address Type suggests that for the non-severe class, the </a:t>
            </a:r>
            <a:r>
              <a:rPr lang="en" sz="1200" b="1">
                <a:latin typeface="Open Sans"/>
                <a:ea typeface="Open Sans"/>
                <a:cs typeface="Open Sans"/>
                <a:sym typeface="Open Sans"/>
              </a:rPr>
              <a:t>‘block’ category is twice more frequent</a:t>
            </a:r>
            <a:r>
              <a:rPr lang="en" sz="1200">
                <a:latin typeface="Open Sans"/>
                <a:ea typeface="Open Sans"/>
                <a:cs typeface="Open Sans"/>
                <a:sym typeface="Open Sans"/>
              </a:rPr>
              <a:t> suggesting some association with severity. </a:t>
            </a:r>
            <a:endParaRPr sz="1200">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0" lvl="0" indent="0" algn="l" rtl="0">
              <a:spcBef>
                <a:spcPts val="0"/>
              </a:spcBef>
              <a:spcAft>
                <a:spcPts val="0"/>
              </a:spcAft>
              <a:buNone/>
            </a:pPr>
            <a:r>
              <a:rPr lang="en" sz="1200">
                <a:latin typeface="Open Sans"/>
                <a:ea typeface="Open Sans"/>
                <a:cs typeface="Open Sans"/>
                <a:sym typeface="Open Sans"/>
              </a:rPr>
              <a:t>Similarly, for Junction Type, </a:t>
            </a:r>
            <a:r>
              <a:rPr lang="en" sz="1200" b="1">
                <a:latin typeface="Open Sans"/>
                <a:ea typeface="Open Sans"/>
                <a:cs typeface="Open Sans"/>
                <a:sym typeface="Open Sans"/>
              </a:rPr>
              <a:t>‘mid-block’ is more frequent for non-severe</a:t>
            </a:r>
            <a:r>
              <a:rPr lang="en" sz="1200">
                <a:latin typeface="Open Sans"/>
                <a:ea typeface="Open Sans"/>
                <a:cs typeface="Open Sans"/>
                <a:sym typeface="Open Sans"/>
              </a:rPr>
              <a:t> instances whereas </a:t>
            </a:r>
            <a:r>
              <a:rPr lang="en" sz="1200" b="1">
                <a:latin typeface="Open Sans"/>
                <a:ea typeface="Open Sans"/>
                <a:cs typeface="Open Sans"/>
                <a:sym typeface="Open Sans"/>
              </a:rPr>
              <a:t>‘intersection’ is more frequent for severe</a:t>
            </a:r>
            <a:r>
              <a:rPr lang="en" sz="1200">
                <a:latin typeface="Open Sans"/>
                <a:ea typeface="Open Sans"/>
                <a:cs typeface="Open Sans"/>
                <a:sym typeface="Open Sans"/>
              </a:rPr>
              <a:t> cases.</a:t>
            </a:r>
            <a:endParaRPr sz="1200">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00" name="Google Shape;200;p31"/>
          <p:cNvPicPr preferRelativeResize="0"/>
          <p:nvPr/>
        </p:nvPicPr>
        <p:blipFill>
          <a:blip r:embed="rId3">
            <a:alphaModFix/>
          </a:blip>
          <a:stretch>
            <a:fillRect/>
          </a:stretch>
        </p:blipFill>
        <p:spPr>
          <a:xfrm>
            <a:off x="4620638" y="598550"/>
            <a:ext cx="4447161" cy="1973199"/>
          </a:xfrm>
          <a:prstGeom prst="rect">
            <a:avLst/>
          </a:prstGeom>
          <a:noFill/>
          <a:ln>
            <a:noFill/>
          </a:ln>
        </p:spPr>
      </p:pic>
      <p:pic>
        <p:nvPicPr>
          <p:cNvPr id="201" name="Google Shape;201;p31"/>
          <p:cNvPicPr preferRelativeResize="0"/>
          <p:nvPr/>
        </p:nvPicPr>
        <p:blipFill>
          <a:blip r:embed="rId4">
            <a:alphaModFix/>
          </a:blip>
          <a:stretch>
            <a:fillRect/>
          </a:stretch>
        </p:blipFill>
        <p:spPr>
          <a:xfrm>
            <a:off x="4525925" y="2733475"/>
            <a:ext cx="4541874" cy="20166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p:nvPr/>
        </p:nvSpPr>
        <p:spPr>
          <a:xfrm>
            <a:off x="391800" y="341550"/>
            <a:ext cx="8438700" cy="46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Nunito"/>
                <a:ea typeface="Nunito"/>
                <a:cs typeface="Nunito"/>
                <a:sym typeface="Nunito"/>
              </a:rPr>
              <a:t>This is a presentation</a:t>
            </a:r>
            <a:endParaRPr>
              <a:solidFill>
                <a:srgbClr val="FFFFFF"/>
              </a:solidFill>
              <a:latin typeface="Nunito"/>
              <a:ea typeface="Nunito"/>
              <a:cs typeface="Nunito"/>
              <a:sym typeface="Nunito"/>
            </a:endParaRPr>
          </a:p>
        </p:txBody>
      </p:sp>
      <p:sp>
        <p:nvSpPr>
          <p:cNvPr id="70" name="Google Shape;70;p14"/>
          <p:cNvSpPr txBox="1">
            <a:spLocks noGrp="1"/>
          </p:cNvSpPr>
          <p:nvPr>
            <p:ph type="title"/>
          </p:nvPr>
        </p:nvSpPr>
        <p:spPr>
          <a:xfrm>
            <a:off x="305675" y="1417475"/>
            <a:ext cx="4045200" cy="178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Do We Care About Collision Severity?</a:t>
            </a:r>
            <a:endParaRPr/>
          </a:p>
        </p:txBody>
      </p:sp>
      <p:pic>
        <p:nvPicPr>
          <p:cNvPr id="71" name="Google Shape;71;p14"/>
          <p:cNvPicPr preferRelativeResize="0"/>
          <p:nvPr/>
        </p:nvPicPr>
        <p:blipFill rotWithShape="1">
          <a:blip r:embed="rId3">
            <a:alphaModFix/>
          </a:blip>
          <a:srcRect l="20727" r="20016"/>
          <a:stretch/>
        </p:blipFill>
        <p:spPr>
          <a:xfrm>
            <a:off x="4572000" y="0"/>
            <a:ext cx="4572004" cy="5143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2"/>
          <p:cNvSpPr txBox="1"/>
          <p:nvPr/>
        </p:nvSpPr>
        <p:spPr>
          <a:xfrm>
            <a:off x="7630600" y="1965600"/>
            <a:ext cx="1457100" cy="2942899"/>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u="sng" dirty="0">
                <a:latin typeface="Open Sans"/>
                <a:ea typeface="Open Sans"/>
                <a:cs typeface="Open Sans"/>
                <a:sym typeface="Open Sans"/>
              </a:rPr>
              <a:t>Stats</a:t>
            </a:r>
            <a:endParaRPr sz="1800" b="1" u="sng"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r>
              <a:rPr lang="en" dirty="0">
                <a:latin typeface="Open Sans"/>
                <a:ea typeface="Open Sans"/>
                <a:cs typeface="Open Sans"/>
                <a:sym typeface="Open Sans"/>
              </a:rPr>
              <a:t>Obs diff mean: 2.212</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r>
              <a:rPr lang="en" dirty="0">
                <a:latin typeface="Open Sans"/>
                <a:ea typeface="Open Sans"/>
                <a:cs typeface="Open Sans"/>
                <a:sym typeface="Open Sans"/>
              </a:rPr>
              <a:t>95% CI: -0.599, 0.603</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r>
              <a:rPr lang="en" dirty="0">
                <a:latin typeface="Open Sans"/>
                <a:ea typeface="Open Sans"/>
                <a:cs typeface="Open Sans"/>
                <a:sym typeface="Open Sans"/>
              </a:rPr>
              <a:t>Significance level: 5% (0.05)</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r>
              <a:rPr lang="en" dirty="0" smtClean="0">
                <a:solidFill>
                  <a:srgbClr val="FF0000"/>
                </a:solidFill>
                <a:latin typeface="Open Sans"/>
                <a:ea typeface="Open Sans"/>
                <a:cs typeface="Open Sans"/>
                <a:sym typeface="Open Sans"/>
              </a:rPr>
              <a:t>P-value</a:t>
            </a:r>
            <a:r>
              <a:rPr lang="en" dirty="0" smtClean="0">
                <a:solidFill>
                  <a:srgbClr val="FF0000"/>
                </a:solidFill>
                <a:latin typeface="Open Sans"/>
                <a:ea typeface="Open Sans"/>
                <a:cs typeface="Open Sans"/>
                <a:sym typeface="Open Sans"/>
              </a:rPr>
              <a:t>: 2.055e-13</a:t>
            </a:r>
            <a:endParaRPr dirty="0">
              <a:solidFill>
                <a:srgbClr val="FF0000"/>
              </a:solidFill>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p:txBody>
      </p:sp>
      <p:sp>
        <p:nvSpPr>
          <p:cNvPr id="207" name="Google Shape;207;p32"/>
          <p:cNvSpPr txBox="1"/>
          <p:nvPr/>
        </p:nvSpPr>
        <p:spPr>
          <a:xfrm>
            <a:off x="56400" y="78200"/>
            <a:ext cx="9031200" cy="177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latin typeface="Open Sans"/>
                <a:ea typeface="Open Sans"/>
                <a:cs typeface="Open Sans"/>
                <a:sym typeface="Open Sans"/>
              </a:rPr>
              <a:t>Key Findings (Speed vs Severity)</a:t>
            </a:r>
            <a:endParaRPr sz="2400" dirty="0">
              <a:latin typeface="Open Sans"/>
              <a:ea typeface="Open Sans"/>
              <a:cs typeface="Open Sans"/>
              <a:sym typeface="Open Sans"/>
            </a:endParaRPr>
          </a:p>
          <a:p>
            <a:pPr marL="0" lvl="0" indent="0" algn="l" rtl="0">
              <a:lnSpc>
                <a:spcPct val="50000"/>
              </a:lnSpc>
              <a:spcBef>
                <a:spcPts val="0"/>
              </a:spcBef>
              <a:spcAft>
                <a:spcPts val="0"/>
              </a:spcAft>
              <a:buNone/>
            </a:pPr>
            <a:endParaRPr sz="2400" dirty="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dirty="0">
                <a:latin typeface="Open Sans"/>
                <a:ea typeface="Open Sans"/>
                <a:cs typeface="Open Sans"/>
                <a:sym typeface="Open Sans"/>
              </a:rPr>
              <a:t>Boxplots suggest that median traffic flow </a:t>
            </a:r>
            <a:r>
              <a:rPr lang="en" b="1" dirty="0">
                <a:latin typeface="Open Sans"/>
                <a:ea typeface="Open Sans"/>
                <a:cs typeface="Open Sans"/>
                <a:sym typeface="Open Sans"/>
              </a:rPr>
              <a:t>speed is slightly higher for severe cases</a:t>
            </a:r>
            <a:r>
              <a:rPr lang="en" dirty="0">
                <a:latin typeface="Open Sans"/>
                <a:ea typeface="Open Sans"/>
                <a:cs typeface="Open Sans"/>
                <a:sym typeface="Open Sans"/>
              </a:rPr>
              <a:t>. </a:t>
            </a:r>
            <a:endParaRPr dirty="0">
              <a:latin typeface="Open Sans"/>
              <a:ea typeface="Open Sans"/>
              <a:cs typeface="Open Sans"/>
              <a:sym typeface="Open Sans"/>
            </a:endParaRPr>
          </a:p>
          <a:p>
            <a:pPr marL="457200" lvl="0" indent="0" algn="l" rtl="0">
              <a:spcBef>
                <a:spcPts val="0"/>
              </a:spcBef>
              <a:spcAft>
                <a:spcPts val="0"/>
              </a:spcAft>
              <a:buNone/>
            </a:pPr>
            <a:endParaRPr b="1" dirty="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dirty="0">
                <a:latin typeface="Open Sans"/>
                <a:ea typeface="Open Sans"/>
                <a:cs typeface="Open Sans"/>
                <a:sym typeface="Open Sans"/>
              </a:rPr>
              <a:t>Hypothesis testing via simulations using permutation replicates indicates that the </a:t>
            </a:r>
            <a:r>
              <a:rPr lang="en" b="1" dirty="0">
                <a:latin typeface="Open Sans"/>
                <a:ea typeface="Open Sans"/>
                <a:cs typeface="Open Sans"/>
                <a:sym typeface="Open Sans"/>
              </a:rPr>
              <a:t>probability of observing the actual difference in mean speed between severe and non-severe cases is significant</a:t>
            </a:r>
            <a:r>
              <a:rPr lang="en" dirty="0">
                <a:latin typeface="Open Sans"/>
                <a:ea typeface="Open Sans"/>
                <a:cs typeface="Open Sans"/>
                <a:sym typeface="Open Sans"/>
              </a:rPr>
              <a:t>, whereby validating the boxplot findings.</a:t>
            </a: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a:p>
            <a:pPr marL="0" lvl="0" indent="0" algn="l" rtl="0">
              <a:spcBef>
                <a:spcPts val="0"/>
              </a:spcBef>
              <a:spcAft>
                <a:spcPts val="0"/>
              </a:spcAft>
              <a:buNone/>
            </a:pPr>
            <a:endParaRPr dirty="0">
              <a:latin typeface="Open Sans"/>
              <a:ea typeface="Open Sans"/>
              <a:cs typeface="Open Sans"/>
              <a:sym typeface="Open Sans"/>
            </a:endParaRPr>
          </a:p>
        </p:txBody>
      </p:sp>
      <p:pic>
        <p:nvPicPr>
          <p:cNvPr id="208" name="Google Shape;208;p32"/>
          <p:cNvPicPr preferRelativeResize="0"/>
          <p:nvPr/>
        </p:nvPicPr>
        <p:blipFill>
          <a:blip r:embed="rId3">
            <a:alphaModFix/>
          </a:blip>
          <a:stretch>
            <a:fillRect/>
          </a:stretch>
        </p:blipFill>
        <p:spPr>
          <a:xfrm>
            <a:off x="24199" y="1949238"/>
            <a:ext cx="3520526" cy="3042174"/>
          </a:xfrm>
          <a:prstGeom prst="rect">
            <a:avLst/>
          </a:prstGeom>
          <a:noFill/>
          <a:ln>
            <a:noFill/>
          </a:ln>
        </p:spPr>
      </p:pic>
      <p:pic>
        <p:nvPicPr>
          <p:cNvPr id="209" name="Google Shape;209;p32"/>
          <p:cNvPicPr preferRelativeResize="0"/>
          <p:nvPr/>
        </p:nvPicPr>
        <p:blipFill>
          <a:blip r:embed="rId4">
            <a:alphaModFix/>
          </a:blip>
          <a:stretch>
            <a:fillRect/>
          </a:stretch>
        </p:blipFill>
        <p:spPr>
          <a:xfrm>
            <a:off x="3544725" y="1972325"/>
            <a:ext cx="4085875" cy="2730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p:nvPr/>
        </p:nvSpPr>
        <p:spPr>
          <a:xfrm>
            <a:off x="7630600" y="1968200"/>
            <a:ext cx="1457100" cy="28137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u="sng">
                <a:latin typeface="Open Sans"/>
                <a:ea typeface="Open Sans"/>
                <a:cs typeface="Open Sans"/>
                <a:sym typeface="Open Sans"/>
              </a:rPr>
              <a:t>Stats</a:t>
            </a:r>
            <a:endParaRPr sz="1800" b="1" u="sng">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Obs diff mean: 0.0093</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95% CI: -0.166,0.0168</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Significance level: 5% (0.05)</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solidFill>
                  <a:srgbClr val="FF0000"/>
                </a:solidFill>
                <a:latin typeface="Open Sans"/>
                <a:ea typeface="Open Sans"/>
                <a:cs typeface="Open Sans"/>
                <a:sym typeface="Open Sans"/>
              </a:rPr>
              <a:t>P-value: 0.138</a:t>
            </a:r>
            <a:endParaRPr>
              <a:solidFill>
                <a:srgbClr val="FF0000"/>
              </a:solidFill>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
        <p:nvSpPr>
          <p:cNvPr id="215" name="Google Shape;215;p33"/>
          <p:cNvSpPr txBox="1"/>
          <p:nvPr/>
        </p:nvSpPr>
        <p:spPr>
          <a:xfrm>
            <a:off x="56400" y="78200"/>
            <a:ext cx="9031200" cy="173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Open Sans"/>
                <a:ea typeface="Open Sans"/>
                <a:cs typeface="Open Sans"/>
                <a:sym typeface="Open Sans"/>
              </a:rPr>
              <a:t>Key Findings (Road Length vs Severity)</a:t>
            </a:r>
            <a:endParaRPr sz="2400">
              <a:latin typeface="Open Sans"/>
              <a:ea typeface="Open Sans"/>
              <a:cs typeface="Open Sans"/>
              <a:sym typeface="Open Sans"/>
            </a:endParaRPr>
          </a:p>
          <a:p>
            <a:pPr marL="0" lvl="0" indent="0" algn="l" rtl="0">
              <a:lnSpc>
                <a:spcPct val="50000"/>
              </a:lnSpc>
              <a:spcBef>
                <a:spcPts val="0"/>
              </a:spcBef>
              <a:spcAft>
                <a:spcPts val="0"/>
              </a:spcAft>
              <a:buNone/>
            </a:pPr>
            <a:endParaRPr sz="240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a:latin typeface="Open Sans"/>
                <a:ea typeface="Open Sans"/>
                <a:cs typeface="Open Sans"/>
                <a:sym typeface="Open Sans"/>
              </a:rPr>
              <a:t>Boxplots suggest that median </a:t>
            </a:r>
            <a:r>
              <a:rPr lang="en" b="1">
                <a:latin typeface="Open Sans"/>
                <a:ea typeface="Open Sans"/>
                <a:cs typeface="Open Sans"/>
                <a:sym typeface="Open Sans"/>
              </a:rPr>
              <a:t>road length is slightly higher for severe cases</a:t>
            </a:r>
            <a:r>
              <a:rPr lang="en">
                <a:latin typeface="Open Sans"/>
                <a:ea typeface="Open Sans"/>
                <a:cs typeface="Open Sans"/>
                <a:sym typeface="Open Sans"/>
              </a:rPr>
              <a:t>. </a:t>
            </a:r>
            <a:endParaRPr>
              <a:latin typeface="Open Sans"/>
              <a:ea typeface="Open Sans"/>
              <a:cs typeface="Open Sans"/>
              <a:sym typeface="Open Sans"/>
            </a:endParaRPr>
          </a:p>
          <a:p>
            <a:pPr marL="457200" lvl="0" indent="0" algn="l" rtl="0">
              <a:spcBef>
                <a:spcPts val="0"/>
              </a:spcBef>
              <a:spcAft>
                <a:spcPts val="0"/>
              </a:spcAft>
              <a:buNone/>
            </a:pPr>
            <a:endParaRPr b="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a:latin typeface="Open Sans"/>
                <a:ea typeface="Open Sans"/>
                <a:cs typeface="Open Sans"/>
                <a:sym typeface="Open Sans"/>
              </a:rPr>
              <a:t>Hypothesis testing indicates that the </a:t>
            </a:r>
            <a:r>
              <a:rPr lang="en" b="1">
                <a:latin typeface="Open Sans"/>
                <a:ea typeface="Open Sans"/>
                <a:cs typeface="Open Sans"/>
                <a:sym typeface="Open Sans"/>
              </a:rPr>
              <a:t>probability of observing the actual difference in mean road length between severe and non-severe cases is not significant</a:t>
            </a:r>
            <a:r>
              <a:rPr lang="en">
                <a:latin typeface="Open Sans"/>
                <a:ea typeface="Open Sans"/>
                <a:cs typeface="Open Sans"/>
                <a:sym typeface="Open Sans"/>
              </a:rPr>
              <a:t> (p-value &gt; 0.05)</a:t>
            </a:r>
            <a:endParaRPr>
              <a:latin typeface="Open Sans"/>
              <a:ea typeface="Open Sans"/>
              <a:cs typeface="Open Sans"/>
              <a:sym typeface="Open Sans"/>
            </a:endParaRPr>
          </a:p>
        </p:txBody>
      </p:sp>
      <p:pic>
        <p:nvPicPr>
          <p:cNvPr id="216" name="Google Shape;216;p33"/>
          <p:cNvPicPr preferRelativeResize="0"/>
          <p:nvPr/>
        </p:nvPicPr>
        <p:blipFill>
          <a:blip r:embed="rId3">
            <a:alphaModFix/>
          </a:blip>
          <a:stretch>
            <a:fillRect/>
          </a:stretch>
        </p:blipFill>
        <p:spPr>
          <a:xfrm>
            <a:off x="3620925" y="1968195"/>
            <a:ext cx="3933475" cy="2628905"/>
          </a:xfrm>
          <a:prstGeom prst="rect">
            <a:avLst/>
          </a:prstGeom>
          <a:noFill/>
          <a:ln>
            <a:noFill/>
          </a:ln>
        </p:spPr>
      </p:pic>
      <p:pic>
        <p:nvPicPr>
          <p:cNvPr id="217" name="Google Shape;217;p33"/>
          <p:cNvPicPr preferRelativeResize="0"/>
          <p:nvPr/>
        </p:nvPicPr>
        <p:blipFill>
          <a:blip r:embed="rId4">
            <a:alphaModFix/>
          </a:blip>
          <a:stretch>
            <a:fillRect/>
          </a:stretch>
        </p:blipFill>
        <p:spPr>
          <a:xfrm>
            <a:off x="152400" y="1968200"/>
            <a:ext cx="3392325" cy="296977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p:nvPr/>
        </p:nvSpPr>
        <p:spPr>
          <a:xfrm>
            <a:off x="7630600" y="1965600"/>
            <a:ext cx="1457100" cy="2946900"/>
          </a:xfrm>
          <a:prstGeom prst="rect">
            <a:avLst/>
          </a:prstGeom>
          <a:solidFill>
            <a:srgbClr val="FCE5CD"/>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u="sng">
                <a:latin typeface="Open Sans"/>
                <a:ea typeface="Open Sans"/>
                <a:cs typeface="Open Sans"/>
                <a:sym typeface="Open Sans"/>
              </a:rPr>
              <a:t>Stats</a:t>
            </a:r>
            <a:endParaRPr sz="1800" b="1" u="sng">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Obs diff mean: 2.212</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95% CI: -0.0601, 0.0597</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Significance level: 5% (0.05)</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solidFill>
                  <a:srgbClr val="FF0000"/>
                </a:solidFill>
                <a:latin typeface="Open Sans"/>
                <a:ea typeface="Open Sans"/>
                <a:cs typeface="Open Sans"/>
                <a:sym typeface="Open Sans"/>
              </a:rPr>
              <a:t>P-value: 8.788e-6</a:t>
            </a:r>
            <a:endParaRPr>
              <a:solidFill>
                <a:srgbClr val="FF0000"/>
              </a:solidFill>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
        <p:nvSpPr>
          <p:cNvPr id="223" name="Google Shape;223;p34"/>
          <p:cNvSpPr txBox="1"/>
          <p:nvPr/>
        </p:nvSpPr>
        <p:spPr>
          <a:xfrm>
            <a:off x="56400" y="78200"/>
            <a:ext cx="9031200" cy="173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Open Sans"/>
                <a:ea typeface="Open Sans"/>
                <a:cs typeface="Open Sans"/>
                <a:sym typeface="Open Sans"/>
              </a:rPr>
              <a:t>Key Findings (Road Congestion vs Severity)</a:t>
            </a:r>
            <a:endParaRPr sz="2400">
              <a:latin typeface="Open Sans"/>
              <a:ea typeface="Open Sans"/>
              <a:cs typeface="Open Sans"/>
              <a:sym typeface="Open Sans"/>
            </a:endParaRPr>
          </a:p>
          <a:p>
            <a:pPr marL="0" lvl="0" indent="0" algn="l" rtl="0">
              <a:lnSpc>
                <a:spcPct val="50000"/>
              </a:lnSpc>
              <a:spcBef>
                <a:spcPts val="0"/>
              </a:spcBef>
              <a:spcAft>
                <a:spcPts val="0"/>
              </a:spcAft>
              <a:buNone/>
            </a:pPr>
            <a:endParaRPr sz="240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a:latin typeface="Open Sans"/>
                <a:ea typeface="Open Sans"/>
                <a:cs typeface="Open Sans"/>
                <a:sym typeface="Open Sans"/>
              </a:rPr>
              <a:t>Boxplots suggest that median </a:t>
            </a:r>
            <a:r>
              <a:rPr lang="en" b="1">
                <a:latin typeface="Open Sans"/>
                <a:ea typeface="Open Sans"/>
                <a:cs typeface="Open Sans"/>
                <a:sym typeface="Open Sans"/>
              </a:rPr>
              <a:t>road congestion is slightly higher for severe cases</a:t>
            </a:r>
            <a:r>
              <a:rPr lang="en">
                <a:latin typeface="Open Sans"/>
                <a:ea typeface="Open Sans"/>
                <a:cs typeface="Open Sans"/>
                <a:sym typeface="Open Sans"/>
              </a:rPr>
              <a:t>. </a:t>
            </a:r>
            <a:endParaRPr>
              <a:latin typeface="Open Sans"/>
              <a:ea typeface="Open Sans"/>
              <a:cs typeface="Open Sans"/>
              <a:sym typeface="Open Sans"/>
            </a:endParaRPr>
          </a:p>
          <a:p>
            <a:pPr marL="457200" lvl="0" indent="0" algn="l" rtl="0">
              <a:spcBef>
                <a:spcPts val="0"/>
              </a:spcBef>
              <a:spcAft>
                <a:spcPts val="0"/>
              </a:spcAft>
              <a:buNone/>
            </a:pPr>
            <a:endParaRPr b="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a:latin typeface="Open Sans"/>
                <a:ea typeface="Open Sans"/>
                <a:cs typeface="Open Sans"/>
                <a:sym typeface="Open Sans"/>
              </a:rPr>
              <a:t>Hypothesis testing indicates that the </a:t>
            </a:r>
            <a:r>
              <a:rPr lang="en" b="1">
                <a:latin typeface="Open Sans"/>
                <a:ea typeface="Open Sans"/>
                <a:cs typeface="Open Sans"/>
                <a:sym typeface="Open Sans"/>
              </a:rPr>
              <a:t>probability of observing the actual difference in mean road congestion between severe and non-severe cases is significant</a:t>
            </a:r>
            <a:r>
              <a:rPr lang="en">
                <a:latin typeface="Open Sans"/>
                <a:ea typeface="Open Sans"/>
                <a:cs typeface="Open Sans"/>
                <a:sym typeface="Open Sans"/>
              </a:rPr>
              <a:t>. </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pic>
        <p:nvPicPr>
          <p:cNvPr id="224" name="Google Shape;224;p34"/>
          <p:cNvPicPr preferRelativeResize="0"/>
          <p:nvPr/>
        </p:nvPicPr>
        <p:blipFill>
          <a:blip r:embed="rId3">
            <a:alphaModFix/>
          </a:blip>
          <a:stretch>
            <a:fillRect/>
          </a:stretch>
        </p:blipFill>
        <p:spPr>
          <a:xfrm>
            <a:off x="3682850" y="1968200"/>
            <a:ext cx="3871675" cy="2536600"/>
          </a:xfrm>
          <a:prstGeom prst="rect">
            <a:avLst/>
          </a:prstGeom>
          <a:noFill/>
          <a:ln>
            <a:noFill/>
          </a:ln>
        </p:spPr>
      </p:pic>
      <p:pic>
        <p:nvPicPr>
          <p:cNvPr id="225" name="Google Shape;225;p34"/>
          <p:cNvPicPr preferRelativeResize="0"/>
          <p:nvPr/>
        </p:nvPicPr>
        <p:blipFill rotWithShape="1">
          <a:blip r:embed="rId4">
            <a:alphaModFix/>
          </a:blip>
          <a:srcRect l="50826"/>
          <a:stretch/>
        </p:blipFill>
        <p:spPr>
          <a:xfrm>
            <a:off x="48525" y="1965600"/>
            <a:ext cx="3656906" cy="2813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243275" y="1450050"/>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Modeling and Evaluation</a:t>
            </a:r>
            <a:endParaRPr/>
          </a:p>
        </p:txBody>
      </p:sp>
      <p:pic>
        <p:nvPicPr>
          <p:cNvPr id="231" name="Google Shape;231;p35"/>
          <p:cNvPicPr preferRelativeResize="0"/>
          <p:nvPr/>
        </p:nvPicPr>
        <p:blipFill rotWithShape="1">
          <a:blip r:embed="rId3">
            <a:alphaModFix/>
          </a:blip>
          <a:srcRect l="30616" r="23275"/>
          <a:stretch/>
        </p:blipFill>
        <p:spPr>
          <a:xfrm>
            <a:off x="4572000" y="0"/>
            <a:ext cx="4572000"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6"/>
          <p:cNvSpPr txBox="1">
            <a:spLocks noGrp="1"/>
          </p:cNvSpPr>
          <p:nvPr>
            <p:ph type="title"/>
          </p:nvPr>
        </p:nvSpPr>
        <p:spPr>
          <a:xfrm>
            <a:off x="120825" y="-57500"/>
            <a:ext cx="8520600" cy="831300"/>
          </a:xfrm>
          <a:prstGeom prst="rect">
            <a:avLst/>
          </a:prstGeom>
        </p:spPr>
        <p:txBody>
          <a:bodyPr spcFirstLastPara="1" wrap="square" lIns="91425" tIns="91425" rIns="91425" bIns="91425" anchor="b" anchorCtr="0">
            <a:noAutofit/>
          </a:bodyPr>
          <a:lstStyle/>
          <a:p>
            <a:pPr marL="0" lvl="0" indent="0" algn="l" rtl="0">
              <a:lnSpc>
                <a:spcPct val="20000"/>
              </a:lnSpc>
              <a:spcBef>
                <a:spcPts val="0"/>
              </a:spcBef>
              <a:spcAft>
                <a:spcPts val="0"/>
              </a:spcAft>
              <a:buNone/>
            </a:pPr>
            <a:r>
              <a:rPr lang="en" sz="3600">
                <a:latin typeface="Open Sans"/>
                <a:ea typeface="Open Sans"/>
                <a:cs typeface="Open Sans"/>
                <a:sym typeface="Open Sans"/>
              </a:rPr>
              <a:t>Process</a:t>
            </a:r>
            <a:endParaRPr sz="3600">
              <a:latin typeface="Open Sans"/>
              <a:ea typeface="Open Sans"/>
              <a:cs typeface="Open Sans"/>
              <a:sym typeface="Open Sans"/>
            </a:endParaRPr>
          </a:p>
        </p:txBody>
      </p:sp>
      <p:sp>
        <p:nvSpPr>
          <p:cNvPr id="237" name="Google Shape;237;p36"/>
          <p:cNvSpPr txBox="1">
            <a:spLocks noGrp="1"/>
          </p:cNvSpPr>
          <p:nvPr>
            <p:ph type="body" idx="1"/>
          </p:nvPr>
        </p:nvSpPr>
        <p:spPr>
          <a:xfrm>
            <a:off x="793925" y="1068000"/>
            <a:ext cx="2029200" cy="492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a:t>Feature Selection</a:t>
            </a:r>
            <a:endParaRPr/>
          </a:p>
        </p:txBody>
      </p:sp>
      <p:sp>
        <p:nvSpPr>
          <p:cNvPr id="238" name="Google Shape;238;p36"/>
          <p:cNvSpPr txBox="1">
            <a:spLocks noGrp="1"/>
          </p:cNvSpPr>
          <p:nvPr>
            <p:ph type="body" idx="1"/>
          </p:nvPr>
        </p:nvSpPr>
        <p:spPr>
          <a:xfrm>
            <a:off x="3349450" y="825747"/>
            <a:ext cx="2268600" cy="9768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Pre-processing</a:t>
            </a:r>
            <a:endParaRPr/>
          </a:p>
          <a:p>
            <a:pPr marL="457200" lvl="0" indent="-317500" algn="l" rtl="0">
              <a:spcBef>
                <a:spcPts val="0"/>
              </a:spcBef>
              <a:spcAft>
                <a:spcPts val="0"/>
              </a:spcAft>
              <a:buSzPts val="1400"/>
              <a:buChar char="●"/>
            </a:pPr>
            <a:r>
              <a:rPr lang="en" sz="1400" i="1"/>
              <a:t>Label encoding</a:t>
            </a:r>
            <a:endParaRPr sz="1400" i="1"/>
          </a:p>
          <a:p>
            <a:pPr marL="457200" lvl="0" indent="-317500" algn="l" rtl="0">
              <a:spcBef>
                <a:spcPts val="0"/>
              </a:spcBef>
              <a:spcAft>
                <a:spcPts val="0"/>
              </a:spcAft>
              <a:buSzPts val="1400"/>
              <a:buChar char="●"/>
            </a:pPr>
            <a:r>
              <a:rPr lang="en" sz="1400" i="1"/>
              <a:t>Feature scaling</a:t>
            </a:r>
            <a:endParaRPr sz="1400" i="1"/>
          </a:p>
        </p:txBody>
      </p:sp>
      <p:sp>
        <p:nvSpPr>
          <p:cNvPr id="239" name="Google Shape;239;p36"/>
          <p:cNvSpPr txBox="1">
            <a:spLocks noGrp="1"/>
          </p:cNvSpPr>
          <p:nvPr>
            <p:ph type="body" idx="1"/>
          </p:nvPr>
        </p:nvSpPr>
        <p:spPr>
          <a:xfrm>
            <a:off x="6144375" y="1067988"/>
            <a:ext cx="2029200" cy="492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a:t>Train test split</a:t>
            </a:r>
            <a:endParaRPr/>
          </a:p>
        </p:txBody>
      </p:sp>
      <p:sp>
        <p:nvSpPr>
          <p:cNvPr id="240" name="Google Shape;240;p36"/>
          <p:cNvSpPr txBox="1">
            <a:spLocks noGrp="1"/>
          </p:cNvSpPr>
          <p:nvPr>
            <p:ph type="body" idx="1"/>
          </p:nvPr>
        </p:nvSpPr>
        <p:spPr>
          <a:xfrm>
            <a:off x="1836500" y="2188113"/>
            <a:ext cx="2029200" cy="12405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Hyperparameter Tuning</a:t>
            </a:r>
            <a:endParaRPr/>
          </a:p>
          <a:p>
            <a:pPr marL="457200" lvl="0" indent="-317500" algn="l" rtl="0">
              <a:spcBef>
                <a:spcPts val="0"/>
              </a:spcBef>
              <a:spcAft>
                <a:spcPts val="0"/>
              </a:spcAft>
              <a:buSzPts val="1400"/>
              <a:buChar char="●"/>
            </a:pPr>
            <a:r>
              <a:rPr lang="en" sz="1400" i="1"/>
              <a:t>Grid Search</a:t>
            </a:r>
            <a:endParaRPr sz="1400" i="1"/>
          </a:p>
          <a:p>
            <a:pPr marL="457200" lvl="0" indent="-317500" algn="l" rtl="0">
              <a:spcBef>
                <a:spcPts val="0"/>
              </a:spcBef>
              <a:spcAft>
                <a:spcPts val="0"/>
              </a:spcAft>
              <a:buSzPts val="1400"/>
              <a:buChar char="●"/>
            </a:pPr>
            <a:r>
              <a:rPr lang="en" sz="1400" i="1"/>
              <a:t>Cross Validation</a:t>
            </a:r>
            <a:endParaRPr sz="1400" i="1"/>
          </a:p>
        </p:txBody>
      </p:sp>
      <p:sp>
        <p:nvSpPr>
          <p:cNvPr id="241" name="Google Shape;241;p36"/>
          <p:cNvSpPr txBox="1">
            <a:spLocks noGrp="1"/>
          </p:cNvSpPr>
          <p:nvPr>
            <p:ph type="body" idx="1"/>
          </p:nvPr>
        </p:nvSpPr>
        <p:spPr>
          <a:xfrm>
            <a:off x="188925" y="3969438"/>
            <a:ext cx="2029200" cy="753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a:t>Tuning ROC AUC Threshold</a:t>
            </a:r>
            <a:endParaRPr/>
          </a:p>
        </p:txBody>
      </p:sp>
      <p:sp>
        <p:nvSpPr>
          <p:cNvPr id="242" name="Google Shape;242;p36"/>
          <p:cNvSpPr txBox="1">
            <a:spLocks noGrp="1"/>
          </p:cNvSpPr>
          <p:nvPr>
            <p:ph type="body" idx="1"/>
          </p:nvPr>
        </p:nvSpPr>
        <p:spPr>
          <a:xfrm>
            <a:off x="5293725" y="2195388"/>
            <a:ext cx="2153400" cy="12405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Model Selection</a:t>
            </a:r>
            <a:endParaRPr/>
          </a:p>
          <a:p>
            <a:pPr marL="457200" lvl="0" indent="-317500" algn="l" rtl="0">
              <a:spcBef>
                <a:spcPts val="0"/>
              </a:spcBef>
              <a:spcAft>
                <a:spcPts val="0"/>
              </a:spcAft>
              <a:buClr>
                <a:srgbClr val="FF0000"/>
              </a:buClr>
              <a:buSzPts val="1400"/>
              <a:buChar char="●"/>
            </a:pPr>
            <a:r>
              <a:rPr lang="en" sz="1400" i="1">
                <a:solidFill>
                  <a:srgbClr val="FF0000"/>
                </a:solidFill>
              </a:rPr>
              <a:t>LightGBM</a:t>
            </a:r>
            <a:endParaRPr sz="1400" i="1">
              <a:solidFill>
                <a:srgbClr val="FF0000"/>
              </a:solidFill>
            </a:endParaRPr>
          </a:p>
          <a:p>
            <a:pPr marL="457200" lvl="0" indent="-317500" algn="l" rtl="0">
              <a:spcBef>
                <a:spcPts val="0"/>
              </a:spcBef>
              <a:spcAft>
                <a:spcPts val="0"/>
              </a:spcAft>
              <a:buSzPts val="1400"/>
              <a:buChar char="●"/>
            </a:pPr>
            <a:r>
              <a:rPr lang="en" sz="1400" i="1"/>
              <a:t>Logistic Regression</a:t>
            </a:r>
            <a:endParaRPr sz="1400" i="1"/>
          </a:p>
          <a:p>
            <a:pPr marL="457200" lvl="0" indent="-317500" algn="l" rtl="0">
              <a:spcBef>
                <a:spcPts val="0"/>
              </a:spcBef>
              <a:spcAft>
                <a:spcPts val="0"/>
              </a:spcAft>
              <a:buSzPts val="1400"/>
              <a:buChar char="●"/>
            </a:pPr>
            <a:r>
              <a:rPr lang="en" sz="1400" i="1"/>
              <a:t>Random Forest</a:t>
            </a:r>
            <a:endParaRPr sz="1400" i="1"/>
          </a:p>
        </p:txBody>
      </p:sp>
      <p:sp>
        <p:nvSpPr>
          <p:cNvPr id="243" name="Google Shape;243;p36"/>
          <p:cNvSpPr txBox="1">
            <a:spLocks noGrp="1"/>
          </p:cNvSpPr>
          <p:nvPr>
            <p:ph type="body" idx="1"/>
          </p:nvPr>
        </p:nvSpPr>
        <p:spPr>
          <a:xfrm>
            <a:off x="2743125" y="3828750"/>
            <a:ext cx="3673200" cy="10347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Model Evaluation</a:t>
            </a:r>
            <a:endParaRPr/>
          </a:p>
          <a:p>
            <a:pPr marL="457200" lvl="0" indent="-317500" algn="l" rtl="0">
              <a:spcBef>
                <a:spcPts val="0"/>
              </a:spcBef>
              <a:spcAft>
                <a:spcPts val="0"/>
              </a:spcAft>
              <a:buSzPts val="1400"/>
              <a:buChar char="●"/>
            </a:pPr>
            <a:r>
              <a:rPr lang="en" sz="1400" i="1"/>
              <a:t>ROC AUC, Accuracy, Misclassification</a:t>
            </a:r>
            <a:endParaRPr sz="1400" i="1"/>
          </a:p>
          <a:p>
            <a:pPr marL="457200" lvl="0" indent="-317500" algn="l" rtl="0">
              <a:spcBef>
                <a:spcPts val="0"/>
              </a:spcBef>
              <a:spcAft>
                <a:spcPts val="0"/>
              </a:spcAft>
              <a:buSzPts val="1400"/>
              <a:buChar char="●"/>
            </a:pPr>
            <a:r>
              <a:rPr lang="en" sz="1400" i="1"/>
              <a:t>Confusion Matrix</a:t>
            </a:r>
            <a:endParaRPr sz="1400" i="1"/>
          </a:p>
        </p:txBody>
      </p:sp>
      <p:cxnSp>
        <p:nvCxnSpPr>
          <p:cNvPr id="244" name="Google Shape;244;p36"/>
          <p:cNvCxnSpPr>
            <a:stCxn id="237" idx="3"/>
            <a:endCxn id="238" idx="1"/>
          </p:cNvCxnSpPr>
          <p:nvPr/>
        </p:nvCxnSpPr>
        <p:spPr>
          <a:xfrm>
            <a:off x="2823125" y="1314150"/>
            <a:ext cx="526200" cy="0"/>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36"/>
          <p:cNvCxnSpPr>
            <a:stCxn id="237" idx="3"/>
            <a:endCxn id="238" idx="1"/>
          </p:cNvCxnSpPr>
          <p:nvPr/>
        </p:nvCxnSpPr>
        <p:spPr>
          <a:xfrm>
            <a:off x="2823125" y="1314150"/>
            <a:ext cx="526200" cy="0"/>
          </a:xfrm>
          <a:prstGeom prst="straightConnector1">
            <a:avLst/>
          </a:prstGeom>
          <a:noFill/>
          <a:ln w="19050" cap="flat" cmpd="sng">
            <a:solidFill>
              <a:schemeClr val="dk2"/>
            </a:solidFill>
            <a:prstDash val="solid"/>
            <a:round/>
            <a:headEnd type="none" w="med" len="med"/>
            <a:tailEnd type="triangle" w="med" len="med"/>
          </a:ln>
        </p:spPr>
      </p:cxnSp>
      <p:cxnSp>
        <p:nvCxnSpPr>
          <p:cNvPr id="246" name="Google Shape;246;p36"/>
          <p:cNvCxnSpPr>
            <a:stCxn id="238" idx="3"/>
            <a:endCxn id="239" idx="1"/>
          </p:cNvCxnSpPr>
          <p:nvPr/>
        </p:nvCxnSpPr>
        <p:spPr>
          <a:xfrm>
            <a:off x="5618050" y="1314147"/>
            <a:ext cx="526200" cy="0"/>
          </a:xfrm>
          <a:prstGeom prst="straightConnector1">
            <a:avLst/>
          </a:prstGeom>
          <a:noFill/>
          <a:ln w="19050" cap="flat" cmpd="sng">
            <a:solidFill>
              <a:schemeClr val="dk2"/>
            </a:solidFill>
            <a:prstDash val="solid"/>
            <a:round/>
            <a:headEnd type="none" w="med" len="med"/>
            <a:tailEnd type="triangle" w="med" len="med"/>
          </a:ln>
        </p:spPr>
      </p:cxnSp>
      <p:cxnSp>
        <p:nvCxnSpPr>
          <p:cNvPr id="247" name="Google Shape;247;p36"/>
          <p:cNvCxnSpPr>
            <a:stCxn id="239" idx="2"/>
            <a:endCxn id="242" idx="0"/>
          </p:cNvCxnSpPr>
          <p:nvPr/>
        </p:nvCxnSpPr>
        <p:spPr>
          <a:xfrm flipH="1">
            <a:off x="6370275" y="1560288"/>
            <a:ext cx="788700" cy="635100"/>
          </a:xfrm>
          <a:prstGeom prst="straightConnector1">
            <a:avLst/>
          </a:prstGeom>
          <a:noFill/>
          <a:ln w="19050" cap="flat" cmpd="sng">
            <a:solidFill>
              <a:schemeClr val="dk2"/>
            </a:solidFill>
            <a:prstDash val="solid"/>
            <a:round/>
            <a:headEnd type="none" w="med" len="med"/>
            <a:tailEnd type="triangle" w="med" len="med"/>
          </a:ln>
        </p:spPr>
      </p:cxnSp>
      <p:cxnSp>
        <p:nvCxnSpPr>
          <p:cNvPr id="248" name="Google Shape;248;p36"/>
          <p:cNvCxnSpPr>
            <a:stCxn id="242" idx="1"/>
            <a:endCxn id="240" idx="3"/>
          </p:cNvCxnSpPr>
          <p:nvPr/>
        </p:nvCxnSpPr>
        <p:spPr>
          <a:xfrm rot="10800000">
            <a:off x="3865725" y="2808438"/>
            <a:ext cx="1428000" cy="7200"/>
          </a:xfrm>
          <a:prstGeom prst="straightConnector1">
            <a:avLst/>
          </a:prstGeom>
          <a:noFill/>
          <a:ln w="9525" cap="flat" cmpd="sng">
            <a:solidFill>
              <a:schemeClr val="dk2"/>
            </a:solidFill>
            <a:prstDash val="solid"/>
            <a:round/>
            <a:headEnd type="none" w="med" len="med"/>
            <a:tailEnd type="triangle" w="med" len="med"/>
          </a:ln>
        </p:spPr>
      </p:cxnSp>
      <p:cxnSp>
        <p:nvCxnSpPr>
          <p:cNvPr id="249" name="Google Shape;249;p36"/>
          <p:cNvCxnSpPr>
            <a:stCxn id="240" idx="3"/>
            <a:endCxn id="242" idx="1"/>
          </p:cNvCxnSpPr>
          <p:nvPr/>
        </p:nvCxnSpPr>
        <p:spPr>
          <a:xfrm>
            <a:off x="3865700" y="2808363"/>
            <a:ext cx="1428000" cy="7200"/>
          </a:xfrm>
          <a:prstGeom prst="straightConnector1">
            <a:avLst/>
          </a:prstGeom>
          <a:noFill/>
          <a:ln w="19050" cap="flat" cmpd="sng">
            <a:solidFill>
              <a:schemeClr val="dk2"/>
            </a:solidFill>
            <a:prstDash val="solid"/>
            <a:round/>
            <a:headEnd type="none" w="med" len="med"/>
            <a:tailEnd type="triangle" w="med" len="med"/>
          </a:ln>
        </p:spPr>
      </p:cxnSp>
      <p:cxnSp>
        <p:nvCxnSpPr>
          <p:cNvPr id="250" name="Google Shape;250;p36"/>
          <p:cNvCxnSpPr>
            <a:stCxn id="242" idx="2"/>
            <a:endCxn id="243" idx="0"/>
          </p:cNvCxnSpPr>
          <p:nvPr/>
        </p:nvCxnSpPr>
        <p:spPr>
          <a:xfrm flipH="1">
            <a:off x="4579725" y="3435888"/>
            <a:ext cx="1790700" cy="393000"/>
          </a:xfrm>
          <a:prstGeom prst="straightConnector1">
            <a:avLst/>
          </a:prstGeom>
          <a:noFill/>
          <a:ln w="9525" cap="flat" cmpd="sng">
            <a:solidFill>
              <a:schemeClr val="dk2"/>
            </a:solidFill>
            <a:prstDash val="solid"/>
            <a:round/>
            <a:headEnd type="none" w="med" len="med"/>
            <a:tailEnd type="triangle" w="med" len="med"/>
          </a:ln>
        </p:spPr>
      </p:cxnSp>
      <p:cxnSp>
        <p:nvCxnSpPr>
          <p:cNvPr id="251" name="Google Shape;251;p36"/>
          <p:cNvCxnSpPr>
            <a:stCxn id="243" idx="0"/>
            <a:endCxn id="240" idx="2"/>
          </p:cNvCxnSpPr>
          <p:nvPr/>
        </p:nvCxnSpPr>
        <p:spPr>
          <a:xfrm rot="10800000">
            <a:off x="2851125" y="3428550"/>
            <a:ext cx="1728600" cy="400200"/>
          </a:xfrm>
          <a:prstGeom prst="straightConnector1">
            <a:avLst/>
          </a:prstGeom>
          <a:noFill/>
          <a:ln w="9525" cap="flat" cmpd="sng">
            <a:solidFill>
              <a:schemeClr val="dk2"/>
            </a:solidFill>
            <a:prstDash val="solid"/>
            <a:round/>
            <a:headEnd type="none" w="med" len="med"/>
            <a:tailEnd type="triangle" w="med" len="med"/>
          </a:ln>
        </p:spPr>
      </p:cxnSp>
      <p:cxnSp>
        <p:nvCxnSpPr>
          <p:cNvPr id="252" name="Google Shape;252;p36"/>
          <p:cNvCxnSpPr>
            <a:stCxn id="240" idx="2"/>
            <a:endCxn id="243" idx="0"/>
          </p:cNvCxnSpPr>
          <p:nvPr/>
        </p:nvCxnSpPr>
        <p:spPr>
          <a:xfrm>
            <a:off x="2851100" y="3428613"/>
            <a:ext cx="1728600" cy="400200"/>
          </a:xfrm>
          <a:prstGeom prst="straightConnector1">
            <a:avLst/>
          </a:prstGeom>
          <a:noFill/>
          <a:ln w="19050" cap="flat" cmpd="sng">
            <a:solidFill>
              <a:schemeClr val="dk2"/>
            </a:solidFill>
            <a:prstDash val="solid"/>
            <a:round/>
            <a:headEnd type="none" w="med" len="med"/>
            <a:tailEnd type="triangle" w="med" len="med"/>
          </a:ln>
        </p:spPr>
      </p:cxnSp>
      <p:cxnSp>
        <p:nvCxnSpPr>
          <p:cNvPr id="253" name="Google Shape;253;p36"/>
          <p:cNvCxnSpPr>
            <a:stCxn id="243" idx="0"/>
            <a:endCxn id="242" idx="2"/>
          </p:cNvCxnSpPr>
          <p:nvPr/>
        </p:nvCxnSpPr>
        <p:spPr>
          <a:xfrm rot="10800000" flipH="1">
            <a:off x="4579725" y="3435750"/>
            <a:ext cx="1790700" cy="393000"/>
          </a:xfrm>
          <a:prstGeom prst="straightConnector1">
            <a:avLst/>
          </a:prstGeom>
          <a:noFill/>
          <a:ln w="19050" cap="flat" cmpd="sng">
            <a:solidFill>
              <a:schemeClr val="dk2"/>
            </a:solidFill>
            <a:prstDash val="solid"/>
            <a:round/>
            <a:headEnd type="none" w="med" len="med"/>
            <a:tailEnd type="triangle" w="med" len="med"/>
          </a:ln>
        </p:spPr>
      </p:cxnSp>
      <p:cxnSp>
        <p:nvCxnSpPr>
          <p:cNvPr id="254" name="Google Shape;254;p36"/>
          <p:cNvCxnSpPr>
            <a:stCxn id="241" idx="3"/>
            <a:endCxn id="243" idx="1"/>
          </p:cNvCxnSpPr>
          <p:nvPr/>
        </p:nvCxnSpPr>
        <p:spPr>
          <a:xfrm>
            <a:off x="2218125" y="4346088"/>
            <a:ext cx="525000" cy="0"/>
          </a:xfrm>
          <a:prstGeom prst="straightConnector1">
            <a:avLst/>
          </a:prstGeom>
          <a:noFill/>
          <a:ln w="9525" cap="flat" cmpd="sng">
            <a:solidFill>
              <a:schemeClr val="dk2"/>
            </a:solidFill>
            <a:prstDash val="solid"/>
            <a:round/>
            <a:headEnd type="none" w="med" len="med"/>
            <a:tailEnd type="triangle" w="med" len="med"/>
          </a:ln>
        </p:spPr>
      </p:cxnSp>
      <p:cxnSp>
        <p:nvCxnSpPr>
          <p:cNvPr id="255" name="Google Shape;255;p36"/>
          <p:cNvCxnSpPr>
            <a:stCxn id="243" idx="1"/>
            <a:endCxn id="241" idx="3"/>
          </p:cNvCxnSpPr>
          <p:nvPr/>
        </p:nvCxnSpPr>
        <p:spPr>
          <a:xfrm rot="10800000">
            <a:off x="2218125" y="4346100"/>
            <a:ext cx="525000" cy="0"/>
          </a:xfrm>
          <a:prstGeom prst="straightConnector1">
            <a:avLst/>
          </a:prstGeom>
          <a:noFill/>
          <a:ln w="19050" cap="flat" cmpd="sng">
            <a:solidFill>
              <a:schemeClr val="dk2"/>
            </a:solidFill>
            <a:prstDash val="solid"/>
            <a:round/>
            <a:headEnd type="none" w="med" len="med"/>
            <a:tailEnd type="triangle" w="med" len="med"/>
          </a:ln>
        </p:spPr>
      </p:cxnSp>
      <p:sp>
        <p:nvSpPr>
          <p:cNvPr id="256" name="Google Shape;256;p36"/>
          <p:cNvSpPr txBox="1">
            <a:spLocks noGrp="1"/>
          </p:cNvSpPr>
          <p:nvPr>
            <p:ph type="body" idx="1"/>
          </p:nvPr>
        </p:nvSpPr>
        <p:spPr>
          <a:xfrm>
            <a:off x="6941325" y="4099950"/>
            <a:ext cx="1428000" cy="4923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a:t>Final Model</a:t>
            </a:r>
            <a:endParaRPr/>
          </a:p>
        </p:txBody>
      </p:sp>
      <p:cxnSp>
        <p:nvCxnSpPr>
          <p:cNvPr id="257" name="Google Shape;257;p36"/>
          <p:cNvCxnSpPr>
            <a:stCxn id="243" idx="3"/>
            <a:endCxn id="256" idx="1"/>
          </p:cNvCxnSpPr>
          <p:nvPr/>
        </p:nvCxnSpPr>
        <p:spPr>
          <a:xfrm>
            <a:off x="6416325" y="4346100"/>
            <a:ext cx="525000" cy="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7"/>
          <p:cNvSpPr txBox="1"/>
          <p:nvPr/>
        </p:nvSpPr>
        <p:spPr>
          <a:xfrm>
            <a:off x="4884025" y="231050"/>
            <a:ext cx="3737100" cy="4560900"/>
          </a:xfrm>
          <a:prstGeom prst="rect">
            <a:avLst/>
          </a:prstGeom>
          <a:solidFill>
            <a:srgbClr val="FCE5CD"/>
          </a:solid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dk1"/>
                </a:solidFill>
                <a:latin typeface="Open Sans"/>
                <a:ea typeface="Open Sans"/>
                <a:cs typeface="Open Sans"/>
                <a:sym typeface="Open Sans"/>
              </a:rPr>
              <a:t>Model Evaluation</a:t>
            </a:r>
            <a:endParaRPr sz="3000">
              <a:solidFill>
                <a:schemeClr val="dk1"/>
              </a:solidFill>
              <a:latin typeface="Open Sans"/>
              <a:ea typeface="Open Sans"/>
              <a:cs typeface="Open Sans"/>
              <a:sym typeface="Open Sans"/>
            </a:endParaRPr>
          </a:p>
          <a:p>
            <a:pPr marL="0" lvl="0" indent="0" algn="l" rtl="0">
              <a:spcBef>
                <a:spcPts val="0"/>
              </a:spcBef>
              <a:spcAft>
                <a:spcPts val="0"/>
              </a:spcAft>
              <a:buNone/>
            </a:pPr>
            <a:endParaRPr sz="1800">
              <a:solidFill>
                <a:schemeClr val="dk1"/>
              </a:solidFill>
              <a:latin typeface="Open Sans"/>
              <a:ea typeface="Open Sans"/>
              <a:cs typeface="Open Sans"/>
              <a:sym typeface="Open Sans"/>
            </a:endParaRPr>
          </a:p>
          <a:p>
            <a:pPr marL="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Best ROC AUC score</a:t>
            </a:r>
            <a:r>
              <a:rPr lang="en" sz="1800">
                <a:solidFill>
                  <a:schemeClr val="dk1"/>
                </a:solidFill>
                <a:latin typeface="Open Sans"/>
                <a:ea typeface="Open Sans"/>
                <a:cs typeface="Open Sans"/>
                <a:sym typeface="Open Sans"/>
              </a:rPr>
              <a:t>: 0.66</a:t>
            </a:r>
            <a:endParaRPr sz="1800">
              <a:solidFill>
                <a:schemeClr val="dk1"/>
              </a:solidFill>
              <a:latin typeface="Open Sans"/>
              <a:ea typeface="Open Sans"/>
              <a:cs typeface="Open Sans"/>
              <a:sym typeface="Open Sans"/>
            </a:endParaRPr>
          </a:p>
          <a:p>
            <a:pPr marL="45720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Confusion matrix</a:t>
            </a:r>
            <a:r>
              <a:rPr lang="en" sz="1800">
                <a:solidFill>
                  <a:schemeClr val="dk1"/>
                </a:solidFill>
                <a:latin typeface="Open Sans"/>
                <a:ea typeface="Open Sans"/>
                <a:cs typeface="Open Sans"/>
                <a:sym typeface="Open Sans"/>
              </a:rPr>
              <a:t>: </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True positives</a:t>
            </a:r>
            <a:r>
              <a:rPr lang="en" sz="1800">
                <a:solidFill>
                  <a:schemeClr val="dk1"/>
                </a:solidFill>
                <a:latin typeface="Open Sans"/>
                <a:ea typeface="Open Sans"/>
                <a:cs typeface="Open Sans"/>
                <a:sym typeface="Open Sans"/>
              </a:rPr>
              <a:t>: 493</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False negatives</a:t>
            </a:r>
            <a:r>
              <a:rPr lang="en" sz="1800">
                <a:solidFill>
                  <a:schemeClr val="dk1"/>
                </a:solidFill>
                <a:latin typeface="Open Sans"/>
                <a:ea typeface="Open Sans"/>
                <a:cs typeface="Open Sans"/>
                <a:sym typeface="Open Sans"/>
              </a:rPr>
              <a:t>: 474</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False positives</a:t>
            </a:r>
            <a:r>
              <a:rPr lang="en" sz="1800">
                <a:solidFill>
                  <a:schemeClr val="dk1"/>
                </a:solidFill>
                <a:latin typeface="Open Sans"/>
                <a:ea typeface="Open Sans"/>
                <a:cs typeface="Open Sans"/>
                <a:sym typeface="Open Sans"/>
              </a:rPr>
              <a:t>: 17697</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True negatives</a:t>
            </a:r>
            <a:r>
              <a:rPr lang="en" sz="1800">
                <a:solidFill>
                  <a:schemeClr val="dk1"/>
                </a:solidFill>
                <a:latin typeface="Open Sans"/>
                <a:ea typeface="Open Sans"/>
                <a:cs typeface="Open Sans"/>
                <a:sym typeface="Open Sans"/>
              </a:rPr>
              <a:t>: 42771</a:t>
            </a:r>
            <a:endParaRPr sz="1800">
              <a:solidFill>
                <a:schemeClr val="dk1"/>
              </a:solidFill>
              <a:latin typeface="Open Sans"/>
              <a:ea typeface="Open Sans"/>
              <a:cs typeface="Open Sans"/>
              <a:sym typeface="Open Sans"/>
            </a:endParaRPr>
          </a:p>
          <a:p>
            <a:pPr marL="91440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Accuracy</a:t>
            </a:r>
            <a:r>
              <a:rPr lang="en" sz="1800">
                <a:solidFill>
                  <a:schemeClr val="dk1"/>
                </a:solidFill>
                <a:latin typeface="Open Sans"/>
                <a:ea typeface="Open Sans"/>
                <a:cs typeface="Open Sans"/>
                <a:sym typeface="Open Sans"/>
              </a:rPr>
              <a:t>: 0.7042</a:t>
            </a:r>
            <a:endParaRPr sz="1800">
              <a:solidFill>
                <a:schemeClr val="dk1"/>
              </a:solidFill>
              <a:latin typeface="Open Sans"/>
              <a:ea typeface="Open Sans"/>
              <a:cs typeface="Open Sans"/>
              <a:sym typeface="Open Sans"/>
            </a:endParaRPr>
          </a:p>
          <a:p>
            <a:pPr marL="45720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Misclassification error</a:t>
            </a:r>
            <a:r>
              <a:rPr lang="en" sz="1800">
                <a:solidFill>
                  <a:schemeClr val="dk1"/>
                </a:solidFill>
                <a:latin typeface="Open Sans"/>
                <a:ea typeface="Open Sans"/>
                <a:cs typeface="Open Sans"/>
                <a:sym typeface="Open Sans"/>
              </a:rPr>
              <a:t>: 0.2957</a:t>
            </a:r>
            <a:endParaRPr sz="1800">
              <a:solidFill>
                <a:schemeClr val="dk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endParaRPr sz="1800">
              <a:solidFill>
                <a:schemeClr val="dk1"/>
              </a:solidFill>
              <a:latin typeface="Open Sans"/>
              <a:ea typeface="Open Sans"/>
              <a:cs typeface="Open Sans"/>
              <a:sym typeface="Open Sans"/>
            </a:endParaRPr>
          </a:p>
        </p:txBody>
      </p:sp>
      <p:sp>
        <p:nvSpPr>
          <p:cNvPr id="263" name="Google Shape;263;p37"/>
          <p:cNvSpPr txBox="1"/>
          <p:nvPr/>
        </p:nvSpPr>
        <p:spPr>
          <a:xfrm>
            <a:off x="558400" y="231050"/>
            <a:ext cx="3837600" cy="3726900"/>
          </a:xfrm>
          <a:prstGeom prst="rect">
            <a:avLst/>
          </a:prstGeom>
          <a:solidFill>
            <a:srgbClr val="FCE5CD"/>
          </a:solid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dk1"/>
                </a:solidFill>
                <a:latin typeface="Open Sans"/>
                <a:ea typeface="Open Sans"/>
                <a:cs typeface="Open Sans"/>
                <a:sym typeface="Open Sans"/>
              </a:rPr>
              <a:t>Final Model Details</a:t>
            </a:r>
            <a:endParaRPr sz="3000">
              <a:solidFill>
                <a:schemeClr val="dk1"/>
              </a:solidFill>
              <a:latin typeface="Open Sans"/>
              <a:ea typeface="Open Sans"/>
              <a:cs typeface="Open Sans"/>
              <a:sym typeface="Open Sans"/>
            </a:endParaRPr>
          </a:p>
          <a:p>
            <a:pPr marL="0" lvl="0" indent="0" algn="l" rtl="0">
              <a:spcBef>
                <a:spcPts val="0"/>
              </a:spcBef>
              <a:spcAft>
                <a:spcPts val="0"/>
              </a:spcAft>
              <a:buNone/>
            </a:pPr>
            <a:endParaRPr sz="1800">
              <a:solidFill>
                <a:schemeClr val="dk1"/>
              </a:solidFill>
              <a:latin typeface="Open Sans"/>
              <a:ea typeface="Open Sans"/>
              <a:cs typeface="Open Sans"/>
              <a:sym typeface="Open Sans"/>
            </a:endParaRPr>
          </a:p>
          <a:p>
            <a:pPr marL="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Algorithm</a:t>
            </a:r>
            <a:r>
              <a:rPr lang="en" sz="1800">
                <a:solidFill>
                  <a:schemeClr val="dk1"/>
                </a:solidFill>
                <a:latin typeface="Open Sans"/>
                <a:ea typeface="Open Sans"/>
                <a:cs typeface="Open Sans"/>
                <a:sym typeface="Open Sans"/>
              </a:rPr>
              <a:t>: LightGBM</a:t>
            </a:r>
            <a:endParaRPr sz="1800">
              <a:solidFill>
                <a:schemeClr val="dk1"/>
              </a:solidFill>
              <a:latin typeface="Open Sans"/>
              <a:ea typeface="Open Sans"/>
              <a:cs typeface="Open Sans"/>
              <a:sym typeface="Open Sans"/>
            </a:endParaRPr>
          </a:p>
          <a:p>
            <a:pPr marL="45720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Key Parameters</a:t>
            </a:r>
            <a:r>
              <a:rPr lang="en" sz="1800">
                <a:solidFill>
                  <a:schemeClr val="dk1"/>
                </a:solidFill>
                <a:latin typeface="Open Sans"/>
                <a:ea typeface="Open Sans"/>
                <a:cs typeface="Open Sans"/>
                <a:sym typeface="Open Sans"/>
              </a:rPr>
              <a:t>: </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Max depth</a:t>
            </a:r>
            <a:r>
              <a:rPr lang="en" sz="1800">
                <a:solidFill>
                  <a:schemeClr val="dk1"/>
                </a:solidFill>
                <a:latin typeface="Open Sans"/>
                <a:ea typeface="Open Sans"/>
                <a:cs typeface="Open Sans"/>
                <a:sym typeface="Open Sans"/>
              </a:rPr>
              <a:t>: 5</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Number of leaves</a:t>
            </a:r>
            <a:r>
              <a:rPr lang="en" sz="1800">
                <a:solidFill>
                  <a:schemeClr val="dk1"/>
                </a:solidFill>
                <a:latin typeface="Open Sans"/>
                <a:ea typeface="Open Sans"/>
                <a:cs typeface="Open Sans"/>
                <a:sym typeface="Open Sans"/>
              </a:rPr>
              <a:t>: 10</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Learning rate</a:t>
            </a:r>
            <a:r>
              <a:rPr lang="en" sz="1800">
                <a:solidFill>
                  <a:schemeClr val="dk1"/>
                </a:solidFill>
                <a:latin typeface="Open Sans"/>
                <a:ea typeface="Open Sans"/>
                <a:cs typeface="Open Sans"/>
                <a:sym typeface="Open Sans"/>
              </a:rPr>
              <a:t>: 0.1</a:t>
            </a:r>
            <a:endParaRPr sz="1800">
              <a:solidFill>
                <a:schemeClr val="dk1"/>
              </a:solidFill>
              <a:latin typeface="Open Sans"/>
              <a:ea typeface="Open Sans"/>
              <a:cs typeface="Open Sans"/>
              <a:sym typeface="Open Sans"/>
            </a:endParaRPr>
          </a:p>
          <a:p>
            <a:pPr marL="914400" lvl="1" indent="-342900" algn="l" rtl="0">
              <a:spcBef>
                <a:spcPts val="0"/>
              </a:spcBef>
              <a:spcAft>
                <a:spcPts val="0"/>
              </a:spcAft>
              <a:buClr>
                <a:schemeClr val="dk1"/>
              </a:buClr>
              <a:buSzPts val="1800"/>
              <a:buFont typeface="Open Sans"/>
              <a:buChar char="○"/>
            </a:pPr>
            <a:r>
              <a:rPr lang="en" sz="1800" i="1">
                <a:solidFill>
                  <a:schemeClr val="dk1"/>
                </a:solidFill>
                <a:latin typeface="Open Sans"/>
                <a:ea typeface="Open Sans"/>
                <a:cs typeface="Open Sans"/>
                <a:sym typeface="Open Sans"/>
              </a:rPr>
              <a:t>Min data in each leaf</a:t>
            </a:r>
            <a:r>
              <a:rPr lang="en" sz="1800">
                <a:solidFill>
                  <a:schemeClr val="dk1"/>
                </a:solidFill>
                <a:latin typeface="Open Sans"/>
                <a:ea typeface="Open Sans"/>
                <a:cs typeface="Open Sans"/>
                <a:sym typeface="Open Sans"/>
              </a:rPr>
              <a:t>: 20</a:t>
            </a:r>
            <a:endParaRPr sz="1800">
              <a:solidFill>
                <a:schemeClr val="dk1"/>
              </a:solidFill>
              <a:latin typeface="Open Sans"/>
              <a:ea typeface="Open Sans"/>
              <a:cs typeface="Open Sans"/>
              <a:sym typeface="Open Sans"/>
            </a:endParaRPr>
          </a:p>
          <a:p>
            <a:pPr marL="914400" lvl="0" indent="0" algn="l" rtl="0">
              <a:spcBef>
                <a:spcPts val="0"/>
              </a:spcBef>
              <a:spcAft>
                <a:spcPts val="0"/>
              </a:spcAft>
              <a:buNone/>
            </a:pPr>
            <a:endParaRPr sz="1800">
              <a:solidFill>
                <a:schemeClr val="dk1"/>
              </a:solidFill>
              <a:latin typeface="Open Sans"/>
              <a:ea typeface="Open Sans"/>
              <a:cs typeface="Open Sans"/>
              <a:sym typeface="Open Sans"/>
            </a:endParaRPr>
          </a:p>
          <a:p>
            <a:pPr marL="457200" lvl="0" indent="-342900" algn="l" rtl="0">
              <a:spcBef>
                <a:spcPts val="0"/>
              </a:spcBef>
              <a:spcAft>
                <a:spcPts val="0"/>
              </a:spcAft>
              <a:buClr>
                <a:schemeClr val="dk1"/>
              </a:buClr>
              <a:buSzPts val="1800"/>
              <a:buFont typeface="Open Sans"/>
              <a:buChar char="●"/>
            </a:pPr>
            <a:r>
              <a:rPr lang="en" sz="1800" b="1">
                <a:solidFill>
                  <a:schemeClr val="dk1"/>
                </a:solidFill>
                <a:latin typeface="Open Sans"/>
                <a:ea typeface="Open Sans"/>
                <a:cs typeface="Open Sans"/>
                <a:sym typeface="Open Sans"/>
              </a:rPr>
              <a:t>Threshold</a:t>
            </a:r>
            <a:r>
              <a:rPr lang="en" sz="1800">
                <a:solidFill>
                  <a:schemeClr val="dk1"/>
                </a:solidFill>
                <a:latin typeface="Open Sans"/>
                <a:ea typeface="Open Sans"/>
                <a:cs typeface="Open Sans"/>
                <a:sym typeface="Open Sans"/>
              </a:rPr>
              <a:t>: 0.02</a:t>
            </a:r>
            <a:endParaRPr sz="1800">
              <a:solidFill>
                <a:schemeClr val="dk1"/>
              </a:solidFill>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8"/>
          <p:cNvPicPr preferRelativeResize="0"/>
          <p:nvPr/>
        </p:nvPicPr>
        <p:blipFill>
          <a:blip r:embed="rId3">
            <a:alphaModFix/>
          </a:blip>
          <a:stretch>
            <a:fillRect/>
          </a:stretch>
        </p:blipFill>
        <p:spPr>
          <a:xfrm>
            <a:off x="4892350" y="26250"/>
            <a:ext cx="4149500" cy="2811250"/>
          </a:xfrm>
          <a:prstGeom prst="rect">
            <a:avLst/>
          </a:prstGeom>
          <a:noFill/>
          <a:ln>
            <a:noFill/>
          </a:ln>
        </p:spPr>
      </p:pic>
      <p:sp>
        <p:nvSpPr>
          <p:cNvPr id="269" name="Google Shape;269;p38"/>
          <p:cNvSpPr txBox="1"/>
          <p:nvPr/>
        </p:nvSpPr>
        <p:spPr>
          <a:xfrm>
            <a:off x="366550" y="178650"/>
            <a:ext cx="4205400" cy="14271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Key Findings (ROC Curve)</a:t>
            </a:r>
            <a:endParaRPr sz="1800">
              <a:latin typeface="Open Sans"/>
              <a:ea typeface="Open Sans"/>
              <a:cs typeface="Open Sans"/>
              <a:sym typeface="Open Sans"/>
            </a:endParaRPr>
          </a:p>
          <a:p>
            <a:pPr marL="0" lvl="0" indent="0" algn="l" rtl="0">
              <a:lnSpc>
                <a:spcPct val="20000"/>
              </a:lnSpc>
              <a:spcBef>
                <a:spcPts val="0"/>
              </a:spcBef>
              <a:spcAft>
                <a:spcPts val="0"/>
              </a:spcAft>
              <a:buNone/>
            </a:pPr>
            <a:endParaRPr sz="1800">
              <a:latin typeface="Open Sans"/>
              <a:ea typeface="Open Sans"/>
              <a:cs typeface="Open Sans"/>
              <a:sym typeface="Open Sans"/>
            </a:endParaRPr>
          </a:p>
          <a:p>
            <a:pPr marL="0" lvl="0" indent="0" algn="l" rtl="0">
              <a:lnSpc>
                <a:spcPct val="20000"/>
              </a:lnSpc>
              <a:spcBef>
                <a:spcPts val="0"/>
              </a:spcBef>
              <a:spcAft>
                <a:spcPts val="0"/>
              </a:spcAft>
              <a:buNone/>
            </a:pPr>
            <a:endParaRPr sz="18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Final model yielded a severe class </a:t>
            </a:r>
            <a:r>
              <a:rPr lang="en" sz="1200" b="1">
                <a:latin typeface="Open Sans"/>
                <a:ea typeface="Open Sans"/>
                <a:cs typeface="Open Sans"/>
                <a:sym typeface="Open Sans"/>
              </a:rPr>
              <a:t>ROC AUC score of 0.66</a:t>
            </a:r>
            <a:endParaRPr sz="1200" b="1">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a:latin typeface="Open Sans"/>
                <a:ea typeface="Open Sans"/>
                <a:cs typeface="Open Sans"/>
                <a:sym typeface="Open Sans"/>
              </a:rPr>
              <a:t>Curves for non-severe and combined classes also shown</a:t>
            </a:r>
            <a:endParaRPr sz="1200">
              <a:latin typeface="Open Sans"/>
              <a:ea typeface="Open Sans"/>
              <a:cs typeface="Open Sans"/>
              <a:sym typeface="Open Sans"/>
            </a:endParaRPr>
          </a:p>
          <a:p>
            <a:pPr marL="0" lvl="0" indent="0" algn="l" rtl="0">
              <a:spcBef>
                <a:spcPts val="0"/>
              </a:spcBef>
              <a:spcAft>
                <a:spcPts val="0"/>
              </a:spcAft>
              <a:buNone/>
            </a:pPr>
            <a:endParaRPr sz="1200">
              <a:latin typeface="Open Sans"/>
              <a:ea typeface="Open Sans"/>
              <a:cs typeface="Open Sans"/>
              <a:sym typeface="Open Sans"/>
            </a:endParaRPr>
          </a:p>
          <a:p>
            <a:pPr marL="0" lvl="0" indent="0" algn="l" rtl="0">
              <a:spcBef>
                <a:spcPts val="0"/>
              </a:spcBef>
              <a:spcAft>
                <a:spcPts val="0"/>
              </a:spcAft>
              <a:buNone/>
            </a:pPr>
            <a:endParaRPr sz="1800">
              <a:latin typeface="Open Sans"/>
              <a:ea typeface="Open Sans"/>
              <a:cs typeface="Open Sans"/>
              <a:sym typeface="Open Sans"/>
            </a:endParaRPr>
          </a:p>
        </p:txBody>
      </p:sp>
      <p:pic>
        <p:nvPicPr>
          <p:cNvPr id="270" name="Google Shape;270;p38"/>
          <p:cNvPicPr preferRelativeResize="0"/>
          <p:nvPr/>
        </p:nvPicPr>
        <p:blipFill>
          <a:blip r:embed="rId4">
            <a:alphaModFix/>
          </a:blip>
          <a:stretch>
            <a:fillRect/>
          </a:stretch>
        </p:blipFill>
        <p:spPr>
          <a:xfrm>
            <a:off x="366550" y="1755100"/>
            <a:ext cx="3772351" cy="3212825"/>
          </a:xfrm>
          <a:prstGeom prst="rect">
            <a:avLst/>
          </a:prstGeom>
          <a:noFill/>
          <a:ln>
            <a:noFill/>
          </a:ln>
        </p:spPr>
      </p:pic>
      <p:sp>
        <p:nvSpPr>
          <p:cNvPr id="271" name="Google Shape;271;p38"/>
          <p:cNvSpPr txBox="1"/>
          <p:nvPr/>
        </p:nvSpPr>
        <p:spPr>
          <a:xfrm>
            <a:off x="4571950" y="3039725"/>
            <a:ext cx="4470000" cy="1728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Key Findings (Confusion Matrix)</a:t>
            </a:r>
            <a:endParaRPr sz="18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a:solidFill>
                  <a:schemeClr val="dk1"/>
                </a:solidFill>
                <a:highlight>
                  <a:srgbClr val="FFFFFF"/>
                </a:highlight>
                <a:latin typeface="Open Sans"/>
                <a:ea typeface="Open Sans"/>
                <a:cs typeface="Open Sans"/>
                <a:sym typeface="Open Sans"/>
              </a:rPr>
              <a:t>None of the severe cases were being predicted due to class imbalance. </a:t>
            </a:r>
            <a:endParaRPr sz="12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0"/>
              </a:spcBef>
              <a:spcAft>
                <a:spcPts val="0"/>
              </a:spcAft>
              <a:buClr>
                <a:schemeClr val="dk1"/>
              </a:buClr>
              <a:buSzPts val="1200"/>
              <a:buFont typeface="Open Sans"/>
              <a:buChar char="●"/>
            </a:pPr>
            <a:r>
              <a:rPr lang="en" sz="1200">
                <a:solidFill>
                  <a:schemeClr val="dk1"/>
                </a:solidFill>
                <a:highlight>
                  <a:srgbClr val="FFFFFF"/>
                </a:highlight>
                <a:latin typeface="Open Sans"/>
                <a:ea typeface="Open Sans"/>
                <a:cs typeface="Open Sans"/>
                <a:sym typeface="Open Sans"/>
              </a:rPr>
              <a:t>Hence, the thresholds were tuned to increase the number of TP results and decrease the number of FN results (shown on slide 26). </a:t>
            </a:r>
            <a:endParaRPr sz="1200">
              <a:solidFill>
                <a:schemeClr val="dk1"/>
              </a:solidFill>
              <a:highlight>
                <a:srgbClr val="FFFFFF"/>
              </a:highlight>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7" name="Google Shape;277;p39"/>
          <p:cNvSpPr txBox="1"/>
          <p:nvPr/>
        </p:nvSpPr>
        <p:spPr>
          <a:xfrm>
            <a:off x="180825" y="3381425"/>
            <a:ext cx="8790000" cy="15252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dk1"/>
                </a:solidFill>
                <a:highlight>
                  <a:schemeClr val="lt1"/>
                </a:highlight>
                <a:latin typeface="Open Sans"/>
                <a:ea typeface="Open Sans"/>
                <a:cs typeface="Open Sans"/>
                <a:sym typeface="Open Sans"/>
              </a:rPr>
              <a:t>Key Findings (Threshold Sweep)</a:t>
            </a:r>
            <a:endParaRPr sz="1800" dirty="0">
              <a:solidFill>
                <a:schemeClr val="dk1"/>
              </a:solidFill>
              <a:highlight>
                <a:schemeClr val="lt1"/>
              </a:highlight>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dirty="0">
                <a:solidFill>
                  <a:schemeClr val="dk1"/>
                </a:solidFill>
                <a:highlight>
                  <a:schemeClr val="lt1"/>
                </a:highlight>
                <a:latin typeface="Open Sans"/>
                <a:ea typeface="Open Sans"/>
                <a:cs typeface="Open Sans"/>
                <a:sym typeface="Open Sans"/>
              </a:rPr>
              <a:t>Threshold values are swept from 0 to 1 with a step size of 0.01 to visualize changes in the confusion matrix values. </a:t>
            </a:r>
            <a:endParaRPr sz="1200" dirty="0">
              <a:solidFill>
                <a:schemeClr val="dk1"/>
              </a:solidFill>
              <a:highlight>
                <a:schemeClr val="lt1"/>
              </a:highlight>
              <a:latin typeface="Open Sans"/>
              <a:ea typeface="Open Sans"/>
              <a:cs typeface="Open Sans"/>
              <a:sym typeface="Open Sans"/>
            </a:endParaRPr>
          </a:p>
          <a:p>
            <a:pPr marL="457200" lvl="0" indent="0" algn="l" rtl="0">
              <a:lnSpc>
                <a:spcPct val="20000"/>
              </a:lnSpc>
              <a:spcBef>
                <a:spcPts val="0"/>
              </a:spcBef>
              <a:spcAft>
                <a:spcPts val="0"/>
              </a:spcAft>
              <a:buNone/>
            </a:pPr>
            <a:endParaRPr sz="1200" b="1" dirty="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dirty="0">
                <a:latin typeface="Open Sans"/>
                <a:ea typeface="Open Sans"/>
                <a:cs typeface="Open Sans"/>
                <a:sym typeface="Open Sans"/>
              </a:rPr>
              <a:t>True positives increase with increasing false positives and decreasing false negatives</a:t>
            </a:r>
            <a:endParaRPr sz="1200" dirty="0">
              <a:latin typeface="Open Sans"/>
              <a:ea typeface="Open Sans"/>
              <a:cs typeface="Open Sans"/>
              <a:sym typeface="Open Sans"/>
            </a:endParaRPr>
          </a:p>
          <a:p>
            <a:pPr marL="457200" lvl="0" indent="0" algn="l" rtl="0">
              <a:lnSpc>
                <a:spcPct val="20000"/>
              </a:lnSpc>
              <a:spcBef>
                <a:spcPts val="0"/>
              </a:spcBef>
              <a:spcAft>
                <a:spcPts val="0"/>
              </a:spcAft>
              <a:buNone/>
            </a:pPr>
            <a:endParaRPr sz="1200" dirty="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dirty="0">
                <a:latin typeface="Open Sans"/>
                <a:ea typeface="Open Sans"/>
                <a:cs typeface="Open Sans"/>
                <a:sym typeface="Open Sans"/>
              </a:rPr>
              <a:t>True negatives decrease with increasing false positives</a:t>
            </a:r>
            <a:endParaRPr sz="1200" dirty="0">
              <a:latin typeface="Open Sans"/>
              <a:ea typeface="Open Sans"/>
              <a:cs typeface="Open Sans"/>
              <a:sym typeface="Open Sans"/>
            </a:endParaRPr>
          </a:p>
          <a:p>
            <a:pPr marL="457200" lvl="0" indent="0" algn="l" rtl="0">
              <a:lnSpc>
                <a:spcPct val="20000"/>
              </a:lnSpc>
              <a:spcBef>
                <a:spcPts val="0"/>
              </a:spcBef>
              <a:spcAft>
                <a:spcPts val="0"/>
              </a:spcAft>
              <a:buNone/>
            </a:pPr>
            <a:endParaRPr sz="1200" dirty="0">
              <a:latin typeface="Open Sans"/>
              <a:ea typeface="Open Sans"/>
              <a:cs typeface="Open Sans"/>
              <a:sym typeface="Open Sans"/>
            </a:endParaRPr>
          </a:p>
          <a:p>
            <a:pPr marL="457200" lvl="0" indent="-304800" algn="l" rtl="0">
              <a:spcBef>
                <a:spcPts val="0"/>
              </a:spcBef>
              <a:spcAft>
                <a:spcPts val="0"/>
              </a:spcAft>
              <a:buSzPts val="1200"/>
              <a:buFont typeface="Open Sans"/>
              <a:buChar char="●"/>
            </a:pPr>
            <a:r>
              <a:rPr lang="en" sz="1200" dirty="0">
                <a:latin typeface="Open Sans"/>
                <a:ea typeface="Open Sans"/>
                <a:cs typeface="Open Sans"/>
                <a:sym typeface="Open Sans"/>
              </a:rPr>
              <a:t>Significant changes are only observed at a threshold lower than 0.05</a:t>
            </a:r>
            <a:endParaRPr sz="1200" dirty="0">
              <a:latin typeface="Open Sans"/>
              <a:ea typeface="Open Sans"/>
              <a:cs typeface="Open Sans"/>
              <a:sym typeface="Open Sans"/>
            </a:endParaRPr>
          </a:p>
          <a:p>
            <a:pPr marL="0" lvl="0" indent="0" algn="l" rtl="0">
              <a:spcBef>
                <a:spcPts val="0"/>
              </a:spcBef>
              <a:spcAft>
                <a:spcPts val="0"/>
              </a:spcAft>
              <a:buNone/>
            </a:pPr>
            <a:endParaRPr sz="1200" dirty="0">
              <a:latin typeface="Open Sans"/>
              <a:ea typeface="Open Sans"/>
              <a:cs typeface="Open Sans"/>
              <a:sym typeface="Open Sans"/>
            </a:endParaRPr>
          </a:p>
        </p:txBody>
      </p:sp>
      <p:grpSp>
        <p:nvGrpSpPr>
          <p:cNvPr id="5" name="Group 4"/>
          <p:cNvGrpSpPr/>
          <p:nvPr/>
        </p:nvGrpSpPr>
        <p:grpSpPr>
          <a:xfrm>
            <a:off x="250550" y="158675"/>
            <a:ext cx="8640001" cy="3050517"/>
            <a:chOff x="250550" y="158675"/>
            <a:chExt cx="8640001" cy="3050517"/>
          </a:xfrm>
        </p:grpSpPr>
        <p:pic>
          <p:nvPicPr>
            <p:cNvPr id="276" name="Google Shape;276;p39"/>
            <p:cNvPicPr preferRelativeResize="0"/>
            <p:nvPr/>
          </p:nvPicPr>
          <p:blipFill rotWithShape="1">
            <a:blip r:embed="rId3">
              <a:alphaModFix/>
            </a:blip>
            <a:srcRect t="50253"/>
            <a:stretch/>
          </p:blipFill>
          <p:spPr>
            <a:xfrm>
              <a:off x="250550" y="158675"/>
              <a:ext cx="8640001" cy="3050517"/>
            </a:xfrm>
            <a:prstGeom prst="rect">
              <a:avLst/>
            </a:prstGeom>
            <a:noFill/>
            <a:ln>
              <a:noFill/>
            </a:ln>
          </p:spPr>
        </p:pic>
        <p:sp>
          <p:nvSpPr>
            <p:cNvPr id="3" name="Rectangle 2"/>
            <p:cNvSpPr/>
            <p:nvPr/>
          </p:nvSpPr>
          <p:spPr>
            <a:xfrm>
              <a:off x="250550" y="1126541"/>
              <a:ext cx="173732" cy="8851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p:cNvSpPr txBox="1"/>
          <p:nvPr/>
        </p:nvSpPr>
        <p:spPr>
          <a:xfrm rot="16200000">
            <a:off x="-225855" y="1214971"/>
            <a:ext cx="1126541" cy="261610"/>
          </a:xfrm>
          <a:prstGeom prst="rect">
            <a:avLst/>
          </a:prstGeom>
          <a:noFill/>
        </p:spPr>
        <p:txBody>
          <a:bodyPr wrap="square" rtlCol="0">
            <a:spAutoFit/>
          </a:bodyPr>
          <a:lstStyle/>
          <a:p>
            <a:r>
              <a:rPr lang="en-US" sz="1100" dirty="0" smtClean="0"/>
              <a:t>Score</a:t>
            </a:r>
            <a:endParaRPr lang="en-US" sz="1100" dirty="0"/>
          </a:p>
        </p:txBody>
      </p:sp>
      <p:sp>
        <p:nvSpPr>
          <p:cNvPr id="6" name="Rectangle 5"/>
          <p:cNvSpPr/>
          <p:nvPr/>
        </p:nvSpPr>
        <p:spPr>
          <a:xfrm>
            <a:off x="4614490" y="1126541"/>
            <a:ext cx="173732" cy="8851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rot="16200000">
            <a:off x="4232316" y="1171882"/>
            <a:ext cx="1126541" cy="261610"/>
          </a:xfrm>
          <a:prstGeom prst="rect">
            <a:avLst/>
          </a:prstGeom>
          <a:noFill/>
        </p:spPr>
        <p:txBody>
          <a:bodyPr wrap="square" rtlCol="0">
            <a:spAutoFit/>
          </a:bodyPr>
          <a:lstStyle/>
          <a:p>
            <a:r>
              <a:rPr lang="en-US" sz="1100" dirty="0" smtClean="0"/>
              <a:t>Score</a:t>
            </a:r>
            <a:endParaRPr lang="en-US" sz="11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282" name="Google Shape;282;p40"/>
          <p:cNvPicPr preferRelativeResize="0"/>
          <p:nvPr/>
        </p:nvPicPr>
        <p:blipFill>
          <a:blip r:embed="rId3">
            <a:alphaModFix/>
          </a:blip>
          <a:stretch>
            <a:fillRect/>
          </a:stretch>
        </p:blipFill>
        <p:spPr>
          <a:xfrm>
            <a:off x="2886376" y="304800"/>
            <a:ext cx="6175424" cy="4467025"/>
          </a:xfrm>
          <a:prstGeom prst="rect">
            <a:avLst/>
          </a:prstGeom>
          <a:noFill/>
          <a:ln>
            <a:noFill/>
          </a:ln>
        </p:spPr>
      </p:pic>
      <p:sp>
        <p:nvSpPr>
          <p:cNvPr id="283" name="Google Shape;283;p40"/>
          <p:cNvSpPr txBox="1"/>
          <p:nvPr/>
        </p:nvSpPr>
        <p:spPr>
          <a:xfrm>
            <a:off x="140650" y="190875"/>
            <a:ext cx="2652000" cy="4581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Key Findings (Accuracy and Misclassification)</a:t>
            </a:r>
            <a:endParaRPr sz="1800">
              <a:latin typeface="Open Sans"/>
              <a:ea typeface="Open Sans"/>
              <a:cs typeface="Open Sans"/>
              <a:sym typeface="Open Sans"/>
            </a:endParaRPr>
          </a:p>
          <a:p>
            <a:pPr marL="0" lvl="0" indent="0" algn="l" rtl="0">
              <a:lnSpc>
                <a:spcPct val="20000"/>
              </a:lnSpc>
              <a:spcBef>
                <a:spcPts val="0"/>
              </a:spcBef>
              <a:spcAft>
                <a:spcPts val="0"/>
              </a:spcAft>
              <a:buNone/>
            </a:pPr>
            <a:endParaRPr>
              <a:latin typeface="Open Sans"/>
              <a:ea typeface="Open Sans"/>
              <a:cs typeface="Open Sans"/>
              <a:sym typeface="Open Sans"/>
            </a:endParaRPr>
          </a:p>
          <a:p>
            <a:pPr marL="0" lvl="0" indent="0" algn="l" rtl="0">
              <a:lnSpc>
                <a:spcPct val="115000"/>
              </a:lnSpc>
              <a:spcBef>
                <a:spcPts val="1200"/>
              </a:spcBef>
              <a:spcAft>
                <a:spcPts val="0"/>
              </a:spcAft>
              <a:buNone/>
            </a:pPr>
            <a:r>
              <a:rPr lang="en" sz="1200" b="1">
                <a:solidFill>
                  <a:schemeClr val="dk1"/>
                </a:solidFill>
                <a:highlight>
                  <a:srgbClr val="FFFFFF"/>
                </a:highlight>
                <a:latin typeface="Open Sans"/>
                <a:ea typeface="Open Sans"/>
                <a:cs typeface="Open Sans"/>
                <a:sym typeface="Open Sans"/>
              </a:rPr>
              <a:t>As threshold is decreased, accuracy decreases </a:t>
            </a:r>
            <a:r>
              <a:rPr lang="en" sz="1200">
                <a:solidFill>
                  <a:schemeClr val="dk1"/>
                </a:solidFill>
                <a:highlight>
                  <a:srgbClr val="FFFFFF"/>
                </a:highlight>
                <a:latin typeface="Open Sans"/>
                <a:ea typeface="Open Sans"/>
                <a:cs typeface="Open Sans"/>
                <a:sym typeface="Open Sans"/>
              </a:rPr>
              <a:t>while AUC remains the same as we are just moving along the AUC curve. </a:t>
            </a:r>
            <a:endParaRPr sz="1200">
              <a:solidFill>
                <a:schemeClr val="dk1"/>
              </a:solidFill>
              <a:highlight>
                <a:srgbClr val="FFFFFF"/>
              </a:highlight>
              <a:latin typeface="Open Sans"/>
              <a:ea typeface="Open Sans"/>
              <a:cs typeface="Open Sans"/>
              <a:sym typeface="Open Sans"/>
            </a:endParaRPr>
          </a:p>
          <a:p>
            <a:pPr marL="0" lvl="0" indent="0" algn="l" rtl="0">
              <a:lnSpc>
                <a:spcPct val="115000"/>
              </a:lnSpc>
              <a:spcBef>
                <a:spcPts val="1200"/>
              </a:spcBef>
              <a:spcAft>
                <a:spcPts val="0"/>
              </a:spcAft>
              <a:buNone/>
            </a:pPr>
            <a:r>
              <a:rPr lang="en" sz="1200" b="1">
                <a:solidFill>
                  <a:schemeClr val="dk1"/>
                </a:solidFill>
                <a:highlight>
                  <a:srgbClr val="FFFFFF"/>
                </a:highlight>
                <a:latin typeface="Open Sans"/>
                <a:ea typeface="Open Sans"/>
                <a:cs typeface="Open Sans"/>
                <a:sym typeface="Open Sans"/>
              </a:rPr>
              <a:t>As threshold decreases, events go from TN to FP</a:t>
            </a:r>
            <a:r>
              <a:rPr lang="en" sz="1200">
                <a:solidFill>
                  <a:schemeClr val="dk1"/>
                </a:solidFill>
                <a:highlight>
                  <a:srgbClr val="FFFFFF"/>
                </a:highlight>
                <a:latin typeface="Open Sans"/>
                <a:ea typeface="Open Sans"/>
                <a:cs typeface="Open Sans"/>
                <a:sym typeface="Open Sans"/>
              </a:rPr>
              <a:t> whereby </a:t>
            </a:r>
            <a:r>
              <a:rPr lang="en" sz="1200" b="1">
                <a:solidFill>
                  <a:schemeClr val="dk1"/>
                </a:solidFill>
                <a:highlight>
                  <a:srgbClr val="FFFFFF"/>
                </a:highlight>
                <a:latin typeface="Open Sans"/>
                <a:ea typeface="Open Sans"/>
                <a:cs typeface="Open Sans"/>
                <a:sym typeface="Open Sans"/>
              </a:rPr>
              <a:t>decreasing the accuracy and increasing the misclassification error </a:t>
            </a:r>
            <a:endParaRPr sz="1200" b="1">
              <a:solidFill>
                <a:schemeClr val="dk1"/>
              </a:solidFill>
              <a:highlight>
                <a:srgbClr val="FFFFFF"/>
              </a:highlight>
              <a:latin typeface="Open Sans"/>
              <a:ea typeface="Open Sans"/>
              <a:cs typeface="Open Sans"/>
              <a:sym typeface="Open Sans"/>
            </a:endParaRPr>
          </a:p>
          <a:p>
            <a:pPr marL="0" lvl="0" indent="0" algn="l" rtl="0">
              <a:lnSpc>
                <a:spcPct val="115000"/>
              </a:lnSpc>
              <a:spcBef>
                <a:spcPts val="1200"/>
              </a:spcBef>
              <a:spcAft>
                <a:spcPts val="0"/>
              </a:spcAft>
              <a:buClr>
                <a:schemeClr val="dk1"/>
              </a:buClr>
              <a:buSzPts val="1100"/>
              <a:buFont typeface="Arial"/>
              <a:buNone/>
            </a:pPr>
            <a:r>
              <a:rPr lang="en" sz="1200">
                <a:solidFill>
                  <a:schemeClr val="dk1"/>
                </a:solidFill>
                <a:highlight>
                  <a:srgbClr val="FFFFFF"/>
                </a:highlight>
                <a:latin typeface="Open Sans"/>
                <a:ea typeface="Open Sans"/>
                <a:cs typeface="Open Sans"/>
                <a:sym typeface="Open Sans"/>
              </a:rPr>
              <a:t>Similarly, values go from FN to TP for decreasing threshold.</a:t>
            </a:r>
            <a:endParaRPr sz="1200">
              <a:solidFill>
                <a:schemeClr val="dk1"/>
              </a:solidFill>
              <a:highlight>
                <a:srgbClr val="FFFFFF"/>
              </a:highlight>
              <a:latin typeface="Open Sans"/>
              <a:ea typeface="Open Sans"/>
              <a:cs typeface="Open Sans"/>
              <a:sym typeface="Open Sans"/>
            </a:endParaRPr>
          </a:p>
          <a:p>
            <a:pPr marL="0" lvl="0" indent="0" algn="l" rtl="0">
              <a:lnSpc>
                <a:spcPct val="115000"/>
              </a:lnSpc>
              <a:spcBef>
                <a:spcPts val="1200"/>
              </a:spcBef>
              <a:spcAft>
                <a:spcPts val="0"/>
              </a:spcAft>
              <a:buClr>
                <a:schemeClr val="dk1"/>
              </a:buClr>
              <a:buSzPts val="1100"/>
              <a:buFont typeface="Arial"/>
              <a:buNone/>
            </a:pPr>
            <a:r>
              <a:rPr lang="en" sz="1200">
                <a:solidFill>
                  <a:schemeClr val="dk1"/>
                </a:solidFill>
                <a:highlight>
                  <a:srgbClr val="FFFFFF"/>
                </a:highlight>
                <a:latin typeface="Open Sans"/>
                <a:ea typeface="Open Sans"/>
                <a:cs typeface="Open Sans"/>
                <a:sym typeface="Open Sans"/>
              </a:rPr>
              <a:t>In our application where detecting severe collisions is the most important criteria, this is a </a:t>
            </a:r>
            <a:r>
              <a:rPr lang="en" sz="1200" b="1">
                <a:solidFill>
                  <a:schemeClr val="dk1"/>
                </a:solidFill>
                <a:highlight>
                  <a:srgbClr val="FFFFFF"/>
                </a:highlight>
                <a:latin typeface="Open Sans"/>
                <a:ea typeface="Open Sans"/>
                <a:cs typeface="Open Sans"/>
                <a:sym typeface="Open Sans"/>
              </a:rPr>
              <a:t>fair tradeoff to consider</a:t>
            </a:r>
            <a:r>
              <a:rPr lang="en" sz="1200">
                <a:solidFill>
                  <a:schemeClr val="dk1"/>
                </a:solidFill>
                <a:highlight>
                  <a:srgbClr val="FFFFFF"/>
                </a:highlight>
                <a:latin typeface="Open Sans"/>
                <a:ea typeface="Open Sans"/>
                <a:cs typeface="Open Sans"/>
                <a:sym typeface="Open Sans"/>
              </a:rPr>
              <a:t>.</a:t>
            </a:r>
            <a:endParaRPr sz="1200">
              <a:solidFill>
                <a:schemeClr val="dk1"/>
              </a:solidFill>
              <a:highlight>
                <a:srgbClr val="FFFFFF"/>
              </a:highlight>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pic>
        <p:nvPicPr>
          <p:cNvPr id="288" name="Google Shape;288;p41"/>
          <p:cNvPicPr preferRelativeResize="0"/>
          <p:nvPr/>
        </p:nvPicPr>
        <p:blipFill>
          <a:blip r:embed="rId3">
            <a:alphaModFix/>
          </a:blip>
          <a:stretch>
            <a:fillRect/>
          </a:stretch>
        </p:blipFill>
        <p:spPr>
          <a:xfrm>
            <a:off x="431085" y="2445276"/>
            <a:ext cx="3136314" cy="2551300"/>
          </a:xfrm>
          <a:prstGeom prst="rect">
            <a:avLst/>
          </a:prstGeom>
          <a:noFill/>
          <a:ln>
            <a:noFill/>
          </a:ln>
        </p:spPr>
      </p:pic>
      <p:pic>
        <p:nvPicPr>
          <p:cNvPr id="289" name="Google Shape;289;p41"/>
          <p:cNvPicPr preferRelativeResize="0"/>
          <p:nvPr/>
        </p:nvPicPr>
        <p:blipFill>
          <a:blip r:embed="rId4">
            <a:alphaModFix/>
          </a:blip>
          <a:stretch>
            <a:fillRect/>
          </a:stretch>
        </p:blipFill>
        <p:spPr>
          <a:xfrm>
            <a:off x="112225" y="92125"/>
            <a:ext cx="3531376" cy="2353138"/>
          </a:xfrm>
          <a:prstGeom prst="rect">
            <a:avLst/>
          </a:prstGeom>
          <a:noFill/>
          <a:ln>
            <a:noFill/>
          </a:ln>
        </p:spPr>
      </p:pic>
      <p:sp>
        <p:nvSpPr>
          <p:cNvPr id="290" name="Google Shape;290;p41"/>
          <p:cNvSpPr txBox="1"/>
          <p:nvPr/>
        </p:nvSpPr>
        <p:spPr>
          <a:xfrm>
            <a:off x="3949225" y="168325"/>
            <a:ext cx="5112000" cy="2277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Handling Overfitting</a:t>
            </a:r>
            <a:endParaRPr sz="18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a:solidFill>
                  <a:schemeClr val="dk1"/>
                </a:solidFill>
                <a:highlight>
                  <a:srgbClr val="FFFFFF"/>
                </a:highlight>
                <a:latin typeface="Open Sans"/>
                <a:ea typeface="Open Sans"/>
                <a:cs typeface="Open Sans"/>
                <a:sym typeface="Open Sans"/>
              </a:rPr>
              <a:t>Top left graph shows ROC AUC scores for train and test samples across </a:t>
            </a:r>
            <a:r>
              <a:rPr lang="en" sz="1200" i="1">
                <a:solidFill>
                  <a:schemeClr val="dk1"/>
                </a:solidFill>
                <a:highlight>
                  <a:srgbClr val="FFFFFF"/>
                </a:highlight>
                <a:latin typeface="Open Sans"/>
                <a:ea typeface="Open Sans"/>
                <a:cs typeface="Open Sans"/>
                <a:sym typeface="Open Sans"/>
              </a:rPr>
              <a:t>number of leaves</a:t>
            </a:r>
            <a:r>
              <a:rPr lang="en" sz="1200">
                <a:solidFill>
                  <a:schemeClr val="dk1"/>
                </a:solidFill>
                <a:highlight>
                  <a:srgbClr val="FFFFFF"/>
                </a:highlight>
                <a:latin typeface="Open Sans"/>
                <a:ea typeface="Open Sans"/>
                <a:cs typeface="Open Sans"/>
                <a:sym typeface="Open Sans"/>
              </a:rPr>
              <a:t> and </a:t>
            </a:r>
            <a:r>
              <a:rPr lang="en" sz="1200" i="1">
                <a:solidFill>
                  <a:schemeClr val="dk1"/>
                </a:solidFill>
                <a:highlight>
                  <a:srgbClr val="FFFFFF"/>
                </a:highlight>
                <a:latin typeface="Open Sans"/>
                <a:ea typeface="Open Sans"/>
                <a:cs typeface="Open Sans"/>
                <a:sym typeface="Open Sans"/>
              </a:rPr>
              <a:t>max depth</a:t>
            </a:r>
            <a:r>
              <a:rPr lang="en" sz="1200">
                <a:solidFill>
                  <a:schemeClr val="dk1"/>
                </a:solidFill>
                <a:highlight>
                  <a:srgbClr val="FFFFFF"/>
                </a:highlight>
                <a:latin typeface="Open Sans"/>
                <a:ea typeface="Open Sans"/>
                <a:cs typeface="Open Sans"/>
                <a:sym typeface="Open Sans"/>
              </a:rPr>
              <a:t> hyperparameters. </a:t>
            </a:r>
            <a:endParaRPr sz="12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0"/>
              </a:spcBef>
              <a:spcAft>
                <a:spcPts val="0"/>
              </a:spcAft>
              <a:buClr>
                <a:schemeClr val="dk1"/>
              </a:buClr>
              <a:buSzPts val="1200"/>
              <a:buFont typeface="Open Sans"/>
              <a:buChar char="●"/>
            </a:pPr>
            <a:r>
              <a:rPr lang="en" sz="1200" b="1">
                <a:solidFill>
                  <a:schemeClr val="dk1"/>
                </a:solidFill>
                <a:highlight>
                  <a:srgbClr val="FFFFFF"/>
                </a:highlight>
                <a:latin typeface="Open Sans"/>
                <a:ea typeface="Open Sans"/>
                <a:cs typeface="Open Sans"/>
                <a:sym typeface="Open Sans"/>
              </a:rPr>
              <a:t>Points between 10-20 offer the best model in terms of overfitting</a:t>
            </a:r>
            <a:r>
              <a:rPr lang="en" sz="1200">
                <a:solidFill>
                  <a:schemeClr val="dk1"/>
                </a:solidFill>
                <a:highlight>
                  <a:srgbClr val="FFFFFF"/>
                </a:highlight>
                <a:latin typeface="Open Sans"/>
                <a:ea typeface="Open Sans"/>
                <a:cs typeface="Open Sans"/>
                <a:sym typeface="Open Sans"/>
              </a:rPr>
              <a:t>. </a:t>
            </a:r>
            <a:endParaRPr sz="12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0"/>
              </a:spcBef>
              <a:spcAft>
                <a:spcPts val="0"/>
              </a:spcAft>
              <a:buClr>
                <a:schemeClr val="dk1"/>
              </a:buClr>
              <a:buSzPts val="1200"/>
              <a:buFont typeface="Open Sans"/>
              <a:buChar char="●"/>
            </a:pPr>
            <a:r>
              <a:rPr lang="en" sz="1200">
                <a:solidFill>
                  <a:schemeClr val="dk1"/>
                </a:solidFill>
                <a:highlight>
                  <a:srgbClr val="FFFFFF"/>
                </a:highlight>
                <a:latin typeface="Open Sans"/>
                <a:ea typeface="Open Sans"/>
                <a:cs typeface="Open Sans"/>
                <a:sym typeface="Open Sans"/>
              </a:rPr>
              <a:t>Each test sample point above 20 increases train performance by a higher rate, the </a:t>
            </a:r>
            <a:r>
              <a:rPr lang="en" sz="1200" b="1">
                <a:solidFill>
                  <a:schemeClr val="dk1"/>
                </a:solidFill>
                <a:highlight>
                  <a:srgbClr val="FFFFFF"/>
                </a:highlight>
                <a:latin typeface="Open Sans"/>
                <a:ea typeface="Open Sans"/>
                <a:cs typeface="Open Sans"/>
                <a:sym typeface="Open Sans"/>
              </a:rPr>
              <a:t>ideal points being between 10-40.</a:t>
            </a:r>
            <a:r>
              <a:rPr lang="en" sz="1200">
                <a:solidFill>
                  <a:schemeClr val="dk1"/>
                </a:solidFill>
                <a:highlight>
                  <a:srgbClr val="FFFFFF"/>
                </a:highlight>
                <a:latin typeface="Open Sans"/>
                <a:ea typeface="Open Sans"/>
                <a:cs typeface="Open Sans"/>
                <a:sym typeface="Open Sans"/>
              </a:rPr>
              <a:t> </a:t>
            </a:r>
            <a:endParaRPr sz="1200">
              <a:solidFill>
                <a:schemeClr val="dk1"/>
              </a:solidFill>
              <a:highlight>
                <a:srgbClr val="FFFFFF"/>
              </a:highlight>
              <a:latin typeface="Open Sans"/>
              <a:ea typeface="Open Sans"/>
              <a:cs typeface="Open Sans"/>
              <a:sym typeface="Open Sans"/>
            </a:endParaRPr>
          </a:p>
        </p:txBody>
      </p:sp>
      <p:sp>
        <p:nvSpPr>
          <p:cNvPr id="291" name="Google Shape;291;p41"/>
          <p:cNvSpPr txBox="1"/>
          <p:nvPr/>
        </p:nvSpPr>
        <p:spPr>
          <a:xfrm>
            <a:off x="3949150" y="2778625"/>
            <a:ext cx="5112000" cy="17478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Important Features</a:t>
            </a:r>
            <a:endParaRPr sz="18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b="1">
                <a:solidFill>
                  <a:schemeClr val="dk1"/>
                </a:solidFill>
                <a:highlight>
                  <a:srgbClr val="FFFFFF"/>
                </a:highlight>
                <a:latin typeface="Open Sans"/>
                <a:ea typeface="Open Sans"/>
                <a:cs typeface="Open Sans"/>
                <a:sym typeface="Open Sans"/>
              </a:rPr>
              <a:t>Road Length</a:t>
            </a:r>
            <a:r>
              <a:rPr lang="en" sz="1200">
                <a:solidFill>
                  <a:schemeClr val="dk1"/>
                </a:solidFill>
                <a:highlight>
                  <a:srgbClr val="FFFFFF"/>
                </a:highlight>
                <a:latin typeface="Open Sans"/>
                <a:ea typeface="Open Sans"/>
                <a:cs typeface="Open Sans"/>
                <a:sym typeface="Open Sans"/>
              </a:rPr>
              <a:t> and </a:t>
            </a:r>
            <a:r>
              <a:rPr lang="en" sz="1200" b="1">
                <a:solidFill>
                  <a:schemeClr val="dk1"/>
                </a:solidFill>
                <a:highlight>
                  <a:srgbClr val="FFFFFF"/>
                </a:highlight>
                <a:latin typeface="Open Sans"/>
                <a:ea typeface="Open Sans"/>
                <a:cs typeface="Open Sans"/>
                <a:sym typeface="Open Sans"/>
              </a:rPr>
              <a:t>Speed </a:t>
            </a:r>
            <a:r>
              <a:rPr lang="en" sz="1200">
                <a:solidFill>
                  <a:schemeClr val="dk1"/>
                </a:solidFill>
                <a:highlight>
                  <a:srgbClr val="FFFFFF"/>
                </a:highlight>
                <a:latin typeface="Open Sans"/>
                <a:ea typeface="Open Sans"/>
                <a:cs typeface="Open Sans"/>
                <a:sym typeface="Open Sans"/>
              </a:rPr>
              <a:t>are the </a:t>
            </a:r>
            <a:r>
              <a:rPr lang="en" sz="1200" b="1">
                <a:solidFill>
                  <a:schemeClr val="dk1"/>
                </a:solidFill>
                <a:highlight>
                  <a:srgbClr val="FFFFFF"/>
                </a:highlight>
                <a:latin typeface="Open Sans"/>
                <a:ea typeface="Open Sans"/>
                <a:cs typeface="Open Sans"/>
                <a:sym typeface="Open Sans"/>
              </a:rPr>
              <a:t>best predictors</a:t>
            </a:r>
            <a:r>
              <a:rPr lang="en" sz="1200">
                <a:solidFill>
                  <a:schemeClr val="dk1"/>
                </a:solidFill>
                <a:highlight>
                  <a:srgbClr val="FFFFFF"/>
                </a:highlight>
                <a:latin typeface="Open Sans"/>
                <a:ea typeface="Open Sans"/>
                <a:cs typeface="Open Sans"/>
                <a:sym typeface="Open Sans"/>
              </a:rPr>
              <a:t> of severe collisions followed closely by </a:t>
            </a:r>
            <a:r>
              <a:rPr lang="en" sz="1200" b="1">
                <a:solidFill>
                  <a:schemeClr val="dk1"/>
                </a:solidFill>
                <a:highlight>
                  <a:srgbClr val="FFFFFF"/>
                </a:highlight>
                <a:latin typeface="Open Sans"/>
                <a:ea typeface="Open Sans"/>
                <a:cs typeface="Open Sans"/>
                <a:sym typeface="Open Sans"/>
              </a:rPr>
              <a:t>Hour</a:t>
            </a:r>
            <a:endParaRPr sz="1200" b="1">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0"/>
              </a:spcBef>
              <a:spcAft>
                <a:spcPts val="0"/>
              </a:spcAft>
              <a:buClr>
                <a:schemeClr val="dk1"/>
              </a:buClr>
              <a:buSzPts val="1200"/>
              <a:buFont typeface="Open Sans"/>
              <a:buChar char="●"/>
            </a:pPr>
            <a:r>
              <a:rPr lang="en" sz="1200">
                <a:solidFill>
                  <a:schemeClr val="dk1"/>
                </a:solidFill>
                <a:highlight>
                  <a:srgbClr val="FFFFFF"/>
                </a:highlight>
                <a:latin typeface="Open Sans"/>
                <a:ea typeface="Open Sans"/>
                <a:cs typeface="Open Sans"/>
                <a:sym typeface="Open Sans"/>
              </a:rPr>
              <a:t>Month, Date and Junction Type have similar effects on the model</a:t>
            </a:r>
            <a:endParaRPr sz="1200">
              <a:solidFill>
                <a:schemeClr val="dk1"/>
              </a:solidFill>
              <a:highlight>
                <a:srgbClr val="FFFFFF"/>
              </a:highlight>
              <a:latin typeface="Open Sans"/>
              <a:ea typeface="Open Sans"/>
              <a:cs typeface="Open Sans"/>
              <a:sym typeface="Open Sans"/>
            </a:endParaRPr>
          </a:p>
          <a:p>
            <a:pPr marL="457200" lvl="0" indent="-304800" algn="l" rtl="0">
              <a:lnSpc>
                <a:spcPct val="115000"/>
              </a:lnSpc>
              <a:spcBef>
                <a:spcPts val="0"/>
              </a:spcBef>
              <a:spcAft>
                <a:spcPts val="0"/>
              </a:spcAft>
              <a:buClr>
                <a:schemeClr val="dk1"/>
              </a:buClr>
              <a:buSzPts val="1200"/>
              <a:buFont typeface="Open Sans"/>
              <a:buChar char="●"/>
            </a:pPr>
            <a:r>
              <a:rPr lang="en" sz="1200" b="1">
                <a:solidFill>
                  <a:schemeClr val="dk1"/>
                </a:solidFill>
                <a:highlight>
                  <a:srgbClr val="FFFFFF"/>
                </a:highlight>
                <a:latin typeface="Open Sans"/>
                <a:ea typeface="Open Sans"/>
                <a:cs typeface="Open Sans"/>
                <a:sym typeface="Open Sans"/>
              </a:rPr>
              <a:t>Day of the Week </a:t>
            </a:r>
            <a:r>
              <a:rPr lang="en" sz="1200">
                <a:solidFill>
                  <a:schemeClr val="dk1"/>
                </a:solidFill>
                <a:highlight>
                  <a:srgbClr val="FFFFFF"/>
                </a:highlight>
                <a:latin typeface="Open Sans"/>
                <a:ea typeface="Open Sans"/>
                <a:cs typeface="Open Sans"/>
                <a:sym typeface="Open Sans"/>
              </a:rPr>
              <a:t>and </a:t>
            </a:r>
            <a:r>
              <a:rPr lang="en" sz="1200" b="1">
                <a:solidFill>
                  <a:schemeClr val="dk1"/>
                </a:solidFill>
                <a:highlight>
                  <a:srgbClr val="FFFFFF"/>
                </a:highlight>
                <a:latin typeface="Open Sans"/>
                <a:ea typeface="Open Sans"/>
                <a:cs typeface="Open Sans"/>
                <a:sym typeface="Open Sans"/>
              </a:rPr>
              <a:t>Address Type </a:t>
            </a:r>
            <a:r>
              <a:rPr lang="en" sz="1200">
                <a:solidFill>
                  <a:schemeClr val="dk1"/>
                </a:solidFill>
                <a:highlight>
                  <a:srgbClr val="FFFFFF"/>
                </a:highlight>
                <a:latin typeface="Open Sans"/>
                <a:ea typeface="Open Sans"/>
                <a:cs typeface="Open Sans"/>
                <a:sym typeface="Open Sans"/>
              </a:rPr>
              <a:t>are the</a:t>
            </a:r>
            <a:r>
              <a:rPr lang="en" sz="1200" b="1">
                <a:solidFill>
                  <a:schemeClr val="dk1"/>
                </a:solidFill>
                <a:highlight>
                  <a:srgbClr val="FFFFFF"/>
                </a:highlight>
                <a:latin typeface="Open Sans"/>
                <a:ea typeface="Open Sans"/>
                <a:cs typeface="Open Sans"/>
                <a:sym typeface="Open Sans"/>
              </a:rPr>
              <a:t> worst predictors</a:t>
            </a:r>
            <a:endParaRPr sz="1200" b="1">
              <a:solidFill>
                <a:schemeClr val="dk1"/>
              </a:solidFill>
              <a:highlight>
                <a:srgbClr val="FFFFFF"/>
              </a:highlight>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00" y="315925"/>
            <a:ext cx="8520600" cy="65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1"/>
              <a:t>Problem</a:t>
            </a:r>
            <a:endParaRPr sz="3600" b="1"/>
          </a:p>
        </p:txBody>
      </p:sp>
      <p:sp>
        <p:nvSpPr>
          <p:cNvPr id="77" name="Google Shape;77;p15"/>
          <p:cNvSpPr txBox="1">
            <a:spLocks noGrp="1"/>
          </p:cNvSpPr>
          <p:nvPr>
            <p:ph type="body" idx="1"/>
          </p:nvPr>
        </p:nvSpPr>
        <p:spPr>
          <a:xfrm>
            <a:off x="311700" y="1225225"/>
            <a:ext cx="8520600" cy="24723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b="1"/>
              <a:t>6,452,000 motor vehicle crashes</a:t>
            </a:r>
            <a:r>
              <a:rPr lang="en"/>
              <a:t> and </a:t>
            </a:r>
            <a:r>
              <a:rPr lang="en" b="1"/>
              <a:t>37,133 crash-related deaths</a:t>
            </a:r>
            <a:r>
              <a:rPr lang="en"/>
              <a:t> in 2017 alone.</a:t>
            </a:r>
            <a:endParaRPr/>
          </a:p>
          <a:p>
            <a:pPr marL="457200" lvl="0" indent="0" algn="l" rtl="0">
              <a:lnSpc>
                <a:spcPct val="100000"/>
              </a:lnSpc>
              <a:spcBef>
                <a:spcPts val="0"/>
              </a:spcBef>
              <a:spcAft>
                <a:spcPts val="0"/>
              </a:spcAft>
              <a:buNone/>
            </a:pPr>
            <a:endParaRPr/>
          </a:p>
          <a:p>
            <a:pPr marL="457200" lvl="0" indent="-342900" algn="l" rtl="0">
              <a:lnSpc>
                <a:spcPct val="100000"/>
              </a:lnSpc>
              <a:spcBef>
                <a:spcPts val="0"/>
              </a:spcBef>
              <a:spcAft>
                <a:spcPts val="0"/>
              </a:spcAft>
              <a:buSzPts val="1800"/>
              <a:buChar char="●"/>
            </a:pPr>
            <a:r>
              <a:rPr lang="en"/>
              <a:t>Significant costs in terms of </a:t>
            </a:r>
            <a:r>
              <a:rPr lang="en" b="1"/>
              <a:t>life, money and property</a:t>
            </a:r>
            <a:r>
              <a:rPr lang="en"/>
              <a:t> incurred </a:t>
            </a:r>
            <a:endParaRPr/>
          </a:p>
          <a:p>
            <a:pPr marL="457200" lvl="0" indent="0" algn="l" rtl="0">
              <a:lnSpc>
                <a:spcPct val="100000"/>
              </a:lnSpc>
              <a:spcBef>
                <a:spcPts val="0"/>
              </a:spcBef>
              <a:spcAft>
                <a:spcPts val="0"/>
              </a:spcAft>
              <a:buNone/>
            </a:pPr>
            <a:endParaRPr/>
          </a:p>
          <a:p>
            <a:pPr marL="457200" lvl="0" indent="-342900" algn="l" rtl="0">
              <a:lnSpc>
                <a:spcPct val="100000"/>
              </a:lnSpc>
              <a:spcBef>
                <a:spcPts val="0"/>
              </a:spcBef>
              <a:spcAft>
                <a:spcPts val="0"/>
              </a:spcAft>
              <a:buSzPts val="1800"/>
              <a:buChar char="●"/>
            </a:pPr>
            <a:r>
              <a:rPr lang="en"/>
              <a:t>Number of vehicles in the US </a:t>
            </a:r>
            <a:r>
              <a:rPr lang="en" b="1"/>
              <a:t>keeps growing every year</a:t>
            </a:r>
            <a:endParaRPr b="1"/>
          </a:p>
          <a:p>
            <a:pPr marL="457200" lvl="0" indent="0" algn="l" rtl="0">
              <a:lnSpc>
                <a:spcPct val="100000"/>
              </a:lnSpc>
              <a:spcBef>
                <a:spcPts val="0"/>
              </a:spcBef>
              <a:spcAft>
                <a:spcPts val="0"/>
              </a:spcAft>
              <a:buNone/>
            </a:pPr>
            <a:endParaRPr/>
          </a:p>
          <a:p>
            <a:pPr marL="457200" lvl="0" indent="-342900" algn="l" rtl="0">
              <a:lnSpc>
                <a:spcPct val="100000"/>
              </a:lnSpc>
              <a:spcBef>
                <a:spcPts val="0"/>
              </a:spcBef>
              <a:spcAft>
                <a:spcPts val="0"/>
              </a:spcAft>
              <a:buSzPts val="1800"/>
              <a:buChar char="●"/>
            </a:pPr>
            <a:r>
              <a:rPr lang="en"/>
              <a:t>Need to </a:t>
            </a:r>
            <a:r>
              <a:rPr lang="en" b="1"/>
              <a:t>adopt greater safety measures</a:t>
            </a:r>
            <a:r>
              <a:rPr lang="en"/>
              <a:t> on the road</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2"/>
          <p:cNvSpPr txBox="1">
            <a:spLocks noGrp="1"/>
          </p:cNvSpPr>
          <p:nvPr>
            <p:ph type="body" idx="1"/>
          </p:nvPr>
        </p:nvSpPr>
        <p:spPr>
          <a:xfrm>
            <a:off x="311700" y="129550"/>
            <a:ext cx="8520600" cy="45360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4200">
                <a:latin typeface="Economica"/>
                <a:ea typeface="Economica"/>
                <a:cs typeface="Economica"/>
                <a:sym typeface="Economica"/>
              </a:rPr>
              <a:t>Conclusion</a:t>
            </a:r>
            <a:endParaRPr sz="4200">
              <a:latin typeface="Economica"/>
              <a:ea typeface="Economica"/>
              <a:cs typeface="Economica"/>
              <a:sym typeface="Economica"/>
            </a:endParaRPr>
          </a:p>
          <a:p>
            <a:pPr marL="0" lvl="0" indent="0" algn="l" rtl="0">
              <a:spcBef>
                <a:spcPts val="0"/>
              </a:spcBef>
              <a:spcAft>
                <a:spcPts val="0"/>
              </a:spcAft>
              <a:buNone/>
            </a:pPr>
            <a:endParaRPr sz="1200"/>
          </a:p>
          <a:p>
            <a:pPr marL="457200" lvl="0" indent="-304800" algn="l" rtl="0">
              <a:spcBef>
                <a:spcPts val="1600"/>
              </a:spcBef>
              <a:spcAft>
                <a:spcPts val="0"/>
              </a:spcAft>
              <a:buSzPts val="1200"/>
              <a:buChar char="●"/>
            </a:pPr>
            <a:r>
              <a:rPr lang="en" sz="1200"/>
              <a:t>The center of the city as well as routes along major roads going north, south and east have a relatively higher density of severe incidents</a:t>
            </a:r>
            <a:endParaRPr sz="1200"/>
          </a:p>
          <a:p>
            <a:pPr marL="457200" lvl="0" indent="0" algn="l" rtl="0">
              <a:lnSpc>
                <a:spcPct val="6000"/>
              </a:lnSpc>
              <a:spcBef>
                <a:spcPts val="1600"/>
              </a:spcBef>
              <a:spcAft>
                <a:spcPts val="0"/>
              </a:spcAft>
              <a:buNone/>
            </a:pPr>
            <a:endParaRPr sz="1200"/>
          </a:p>
          <a:p>
            <a:pPr marL="457200" lvl="0" indent="-304800" algn="l" rtl="0">
              <a:spcBef>
                <a:spcPts val="0"/>
              </a:spcBef>
              <a:spcAft>
                <a:spcPts val="0"/>
              </a:spcAft>
              <a:buSzPts val="1200"/>
              <a:buChar char="●"/>
            </a:pPr>
            <a:r>
              <a:rPr lang="en" sz="1200"/>
              <a:t>Class imbalance made prediction of the severe (minority) class difficult. Oversampling methods such as SMOTE were not effective in dealing with the imbalance problem since not many features explained the variance in severity classes well. </a:t>
            </a:r>
            <a:endParaRPr sz="1200"/>
          </a:p>
          <a:p>
            <a:pPr marL="457200" lvl="0" indent="0" algn="l" rtl="0">
              <a:lnSpc>
                <a:spcPct val="6000"/>
              </a:lnSpc>
              <a:spcBef>
                <a:spcPts val="1600"/>
              </a:spcBef>
              <a:spcAft>
                <a:spcPts val="0"/>
              </a:spcAft>
              <a:buNone/>
            </a:pPr>
            <a:endParaRPr sz="1200"/>
          </a:p>
          <a:p>
            <a:pPr marL="457200" lvl="0" indent="-304800" algn="l" rtl="0">
              <a:spcBef>
                <a:spcPts val="0"/>
              </a:spcBef>
              <a:spcAft>
                <a:spcPts val="0"/>
              </a:spcAft>
              <a:buSzPts val="1200"/>
              <a:buChar char="●"/>
            </a:pPr>
            <a:r>
              <a:rPr lang="en" sz="1200"/>
              <a:t>Location-based features such as </a:t>
            </a:r>
            <a:r>
              <a:rPr lang="en" sz="1200" i="1"/>
              <a:t>Weather</a:t>
            </a:r>
            <a:r>
              <a:rPr lang="en" sz="1200"/>
              <a:t>, </a:t>
            </a:r>
            <a:r>
              <a:rPr lang="en" sz="1200" i="1"/>
              <a:t>Road/Light Condition</a:t>
            </a:r>
            <a:r>
              <a:rPr lang="en" sz="1200"/>
              <a:t> and </a:t>
            </a:r>
            <a:r>
              <a:rPr lang="en" sz="1200" i="1"/>
              <a:t>Neighborhood</a:t>
            </a:r>
            <a:r>
              <a:rPr lang="en" sz="1200"/>
              <a:t> provide little information. The more important variables turned out to be ones related to traffic flow, road dimensions, date and time. </a:t>
            </a:r>
            <a:endParaRPr sz="1200"/>
          </a:p>
          <a:p>
            <a:pPr marL="0" lvl="0" indent="0" algn="l" rtl="0">
              <a:lnSpc>
                <a:spcPct val="6000"/>
              </a:lnSpc>
              <a:spcBef>
                <a:spcPts val="1600"/>
              </a:spcBef>
              <a:spcAft>
                <a:spcPts val="0"/>
              </a:spcAft>
              <a:buNone/>
            </a:pPr>
            <a:endParaRPr sz="1200"/>
          </a:p>
          <a:p>
            <a:pPr marL="457200" lvl="0" indent="-304800" algn="l" rtl="0">
              <a:spcBef>
                <a:spcPts val="0"/>
              </a:spcBef>
              <a:spcAft>
                <a:spcPts val="0"/>
              </a:spcAft>
              <a:buSzPts val="1200"/>
              <a:buChar char="●"/>
            </a:pPr>
            <a:r>
              <a:rPr lang="en" sz="1200"/>
              <a:t>An optimized LightGBM model provided a ROC AUC score of 0.66 and zero true positive values due to imbalance. This was tackled by adopting a threshold value of 0.02 which yielded 493 TP, 474 FN, 17697 FP and 42771 TN. Accuracy was 0.7042 with a corresponding misclassification error of 0.2957. </a:t>
            </a:r>
            <a:endParaRPr sz="1200"/>
          </a:p>
          <a:p>
            <a:pPr marL="457200" lvl="0" indent="0" algn="l" rtl="0">
              <a:lnSpc>
                <a:spcPct val="20000"/>
              </a:lnSpc>
              <a:spcBef>
                <a:spcPts val="1600"/>
              </a:spcBef>
              <a:spcAft>
                <a:spcPts val="0"/>
              </a:spcAft>
              <a:buNone/>
            </a:pPr>
            <a:endParaRPr sz="1200"/>
          </a:p>
          <a:p>
            <a:pPr marL="457200" lvl="0" indent="-304800" algn="l" rtl="0">
              <a:spcBef>
                <a:spcPts val="0"/>
              </a:spcBef>
              <a:spcAft>
                <a:spcPts val="0"/>
              </a:spcAft>
              <a:buSzPts val="1200"/>
              <a:buChar char="●"/>
            </a:pPr>
            <a:r>
              <a:rPr lang="en" sz="1200"/>
              <a:t>Since it’s more critical to predict severe collisions correctly, a lower threshold was selected in order to generate more true positives at the expense of a higher false positive rate.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15925"/>
            <a:ext cx="8520600" cy="67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1"/>
              <a:t>Solution</a:t>
            </a:r>
            <a:endParaRPr sz="3600" b="1"/>
          </a:p>
        </p:txBody>
      </p:sp>
      <p:sp>
        <p:nvSpPr>
          <p:cNvPr id="83" name="Google Shape;83;p16"/>
          <p:cNvSpPr txBox="1">
            <a:spLocks noGrp="1"/>
          </p:cNvSpPr>
          <p:nvPr>
            <p:ph type="body" idx="1"/>
          </p:nvPr>
        </p:nvSpPr>
        <p:spPr>
          <a:xfrm>
            <a:off x="311700" y="1225225"/>
            <a:ext cx="8520600" cy="3660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Insurance companies play a significant role in </a:t>
            </a:r>
            <a:r>
              <a:rPr lang="en" b="1"/>
              <a:t>minimizing </a:t>
            </a:r>
            <a:r>
              <a:rPr lang="en"/>
              <a:t>and </a:t>
            </a:r>
            <a:r>
              <a:rPr lang="en" b="1"/>
              <a:t>handling automobile collisions. </a:t>
            </a:r>
            <a:r>
              <a:rPr lang="en"/>
              <a:t>Provide services by </a:t>
            </a:r>
            <a:r>
              <a:rPr lang="en" b="1"/>
              <a:t>charging insurance </a:t>
            </a:r>
            <a:r>
              <a:rPr lang="en"/>
              <a:t>premiums</a:t>
            </a:r>
            <a:endParaRPr/>
          </a:p>
          <a:p>
            <a:pPr marL="0" lvl="0" indent="0" algn="l" rtl="0">
              <a:lnSpc>
                <a:spcPct val="6000"/>
              </a:lnSpc>
              <a:spcBef>
                <a:spcPts val="1600"/>
              </a:spcBef>
              <a:spcAft>
                <a:spcPts val="0"/>
              </a:spcAft>
              <a:buNone/>
            </a:pPr>
            <a:endParaRPr/>
          </a:p>
          <a:p>
            <a:pPr marL="457200" lvl="0" indent="-342900" algn="l" rtl="0">
              <a:spcBef>
                <a:spcPts val="0"/>
              </a:spcBef>
              <a:spcAft>
                <a:spcPts val="0"/>
              </a:spcAft>
              <a:buSzPts val="1800"/>
              <a:buChar char="●"/>
            </a:pPr>
            <a:r>
              <a:rPr lang="en"/>
              <a:t>Need to more </a:t>
            </a:r>
            <a:r>
              <a:rPr lang="en" b="1"/>
              <a:t>accurately determine insurance rates</a:t>
            </a:r>
            <a:r>
              <a:rPr lang="en"/>
              <a:t> through prediction</a:t>
            </a:r>
            <a:endParaRPr/>
          </a:p>
          <a:p>
            <a:pPr marL="457200" lvl="0" indent="0" algn="l" rtl="0">
              <a:lnSpc>
                <a:spcPct val="20000"/>
              </a:lnSpc>
              <a:spcBef>
                <a:spcPts val="1600"/>
              </a:spcBef>
              <a:spcAft>
                <a:spcPts val="0"/>
              </a:spcAft>
              <a:buNone/>
            </a:pPr>
            <a:endParaRPr/>
          </a:p>
          <a:p>
            <a:pPr marL="457200" lvl="0" indent="-342900" algn="l" rtl="0">
              <a:spcBef>
                <a:spcPts val="0"/>
              </a:spcBef>
              <a:spcAft>
                <a:spcPts val="0"/>
              </a:spcAft>
              <a:buSzPts val="1800"/>
              <a:buChar char="●"/>
            </a:pPr>
            <a:r>
              <a:rPr lang="en"/>
              <a:t>Use machine learning to </a:t>
            </a:r>
            <a:r>
              <a:rPr lang="en" b="1"/>
              <a:t>predict severe collisions</a:t>
            </a:r>
            <a:r>
              <a:rPr lang="en"/>
              <a:t> and </a:t>
            </a:r>
            <a:r>
              <a:rPr lang="en" b="1"/>
              <a:t>explore important factors</a:t>
            </a:r>
            <a:endParaRPr b="1"/>
          </a:p>
          <a:p>
            <a:pPr marL="0" lvl="0" indent="0" algn="l" rtl="0">
              <a:lnSpc>
                <a:spcPct val="6000"/>
              </a:lnSpc>
              <a:spcBef>
                <a:spcPts val="160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a:p>
            <a:pPr marL="0" lvl="0" indent="0" algn="l" rtl="0">
              <a:lnSpc>
                <a:spcPct val="6000"/>
              </a:lnSpc>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1635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1"/>
              <a:t>Audience</a:t>
            </a:r>
            <a:endParaRPr sz="3600" b="1"/>
          </a:p>
        </p:txBody>
      </p:sp>
      <p:sp>
        <p:nvSpPr>
          <p:cNvPr id="89" name="Google Shape;89;p17"/>
          <p:cNvSpPr txBox="1">
            <a:spLocks noGrp="1"/>
          </p:cNvSpPr>
          <p:nvPr>
            <p:ph type="body" idx="1"/>
          </p:nvPr>
        </p:nvSpPr>
        <p:spPr>
          <a:xfrm>
            <a:off x="311700" y="844225"/>
            <a:ext cx="8520600" cy="1618800"/>
          </a:xfrm>
          <a:prstGeom prst="rect">
            <a:avLst/>
          </a:prstGeom>
        </p:spPr>
        <p:txBody>
          <a:bodyPr spcFirstLastPara="1" wrap="square" lIns="91425" tIns="91425" rIns="91425" bIns="91425" anchor="t" anchorCtr="0">
            <a:noAutofit/>
          </a:bodyPr>
          <a:lstStyle/>
          <a:p>
            <a:pPr marL="457200" lvl="0" indent="-304800" algn="l" rtl="0">
              <a:spcBef>
                <a:spcPts val="1200"/>
              </a:spcBef>
              <a:spcAft>
                <a:spcPts val="0"/>
              </a:spcAft>
              <a:buSzPts val="1200"/>
              <a:buChar char="●"/>
            </a:pPr>
            <a:r>
              <a:rPr lang="en" sz="1200"/>
              <a:t>Big insurers in the US such as </a:t>
            </a:r>
            <a:r>
              <a:rPr lang="en" sz="1200" b="1" i="1"/>
              <a:t>Statefarm</a:t>
            </a:r>
            <a:r>
              <a:rPr lang="en" sz="1200" b="1"/>
              <a:t>, </a:t>
            </a:r>
            <a:r>
              <a:rPr lang="en" sz="1200" b="1" i="1"/>
              <a:t>Esurance</a:t>
            </a:r>
            <a:r>
              <a:rPr lang="en" sz="1200" b="1"/>
              <a:t> and </a:t>
            </a:r>
            <a:r>
              <a:rPr lang="en" sz="1200" b="1" i="1"/>
              <a:t>Allstate</a:t>
            </a:r>
            <a:r>
              <a:rPr lang="en" sz="1200"/>
              <a:t> have stated </a:t>
            </a:r>
            <a:r>
              <a:rPr lang="en" sz="1200" b="1"/>
              <a:t>location as one of their top criteria</a:t>
            </a:r>
            <a:r>
              <a:rPr lang="en" sz="1200"/>
              <a:t> for determining rates. </a:t>
            </a:r>
            <a:endParaRPr sz="1200"/>
          </a:p>
          <a:p>
            <a:pPr marL="0" lvl="0" indent="0" algn="l" rtl="0">
              <a:lnSpc>
                <a:spcPct val="20000"/>
              </a:lnSpc>
              <a:spcBef>
                <a:spcPts val="0"/>
              </a:spcBef>
              <a:spcAft>
                <a:spcPts val="0"/>
              </a:spcAft>
              <a:buNone/>
            </a:pPr>
            <a:endParaRPr sz="1200"/>
          </a:p>
          <a:p>
            <a:pPr marL="457200" lvl="0" indent="-304800" algn="l" rtl="0">
              <a:spcBef>
                <a:spcPts val="1200"/>
              </a:spcBef>
              <a:spcAft>
                <a:spcPts val="0"/>
              </a:spcAft>
              <a:buSzPts val="1200"/>
              <a:buChar char="●"/>
            </a:pPr>
            <a:r>
              <a:rPr lang="en" sz="1200"/>
              <a:t>Insurance companies could use this model to </a:t>
            </a:r>
            <a:r>
              <a:rPr lang="en" sz="1200" b="1"/>
              <a:t>determine more accurate rates</a:t>
            </a:r>
            <a:r>
              <a:rPr lang="en" sz="1200"/>
              <a:t> for their customers. </a:t>
            </a:r>
            <a:endParaRPr sz="1200"/>
          </a:p>
          <a:p>
            <a:pPr marL="457200" lvl="0" indent="0" algn="l" rtl="0">
              <a:lnSpc>
                <a:spcPct val="20000"/>
              </a:lnSpc>
              <a:spcBef>
                <a:spcPts val="0"/>
              </a:spcBef>
              <a:spcAft>
                <a:spcPts val="0"/>
              </a:spcAft>
              <a:buNone/>
            </a:pPr>
            <a:endParaRPr sz="1200"/>
          </a:p>
          <a:p>
            <a:pPr marL="457200" lvl="0" indent="-304800" algn="l" rtl="0">
              <a:spcBef>
                <a:spcPts val="1200"/>
              </a:spcBef>
              <a:spcAft>
                <a:spcPts val="0"/>
              </a:spcAft>
              <a:buSzPts val="1200"/>
              <a:buChar char="●"/>
            </a:pPr>
            <a:r>
              <a:rPr lang="en" sz="1200"/>
              <a:t>Use this information to </a:t>
            </a:r>
            <a:r>
              <a:rPr lang="en" sz="1200" b="1"/>
              <a:t>alert their clients regarding red flags</a:t>
            </a:r>
            <a:r>
              <a:rPr lang="en" sz="1200"/>
              <a:t> when buying expensive cars in more accident prone locations which would likely increase their insurance premiums. </a:t>
            </a:r>
            <a:endParaRPr/>
          </a:p>
        </p:txBody>
      </p:sp>
      <p:sp>
        <p:nvSpPr>
          <p:cNvPr id="90" name="Google Shape;90;p17"/>
          <p:cNvSpPr txBox="1"/>
          <p:nvPr/>
        </p:nvSpPr>
        <p:spPr>
          <a:xfrm>
            <a:off x="311700" y="2632375"/>
            <a:ext cx="6398700" cy="20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latin typeface="Economica"/>
                <a:ea typeface="Economica"/>
                <a:cs typeface="Economica"/>
                <a:sym typeface="Economica"/>
              </a:rPr>
              <a:t>Other Applications</a:t>
            </a:r>
            <a:endParaRPr sz="3600" b="1">
              <a:latin typeface="Economica"/>
              <a:ea typeface="Economica"/>
              <a:cs typeface="Economica"/>
              <a:sym typeface="Economica"/>
            </a:endParaRPr>
          </a:p>
          <a:p>
            <a:pPr marL="457200" lvl="0" indent="-304800" algn="l" rtl="0">
              <a:lnSpc>
                <a:spcPct val="115000"/>
              </a:lnSpc>
              <a:spcBef>
                <a:spcPts val="120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Alerts for </a:t>
            </a:r>
            <a:r>
              <a:rPr lang="en" sz="1200" b="1">
                <a:solidFill>
                  <a:schemeClr val="dk1"/>
                </a:solidFill>
                <a:latin typeface="Open Sans"/>
                <a:ea typeface="Open Sans"/>
                <a:cs typeface="Open Sans"/>
                <a:sym typeface="Open Sans"/>
              </a:rPr>
              <a:t>rideshare </a:t>
            </a:r>
            <a:r>
              <a:rPr lang="en" sz="1200">
                <a:solidFill>
                  <a:schemeClr val="dk1"/>
                </a:solidFill>
                <a:latin typeface="Open Sans"/>
                <a:ea typeface="Open Sans"/>
                <a:cs typeface="Open Sans"/>
                <a:sym typeface="Open Sans"/>
              </a:rPr>
              <a:t>companies </a:t>
            </a:r>
            <a:endParaRPr sz="1200">
              <a:solidFill>
                <a:schemeClr val="dk1"/>
              </a:solidFill>
              <a:latin typeface="Open Sans"/>
              <a:ea typeface="Open Sans"/>
              <a:cs typeface="Open Sans"/>
              <a:sym typeface="Open Sans"/>
            </a:endParaRPr>
          </a:p>
          <a:p>
            <a:pPr marL="457200" lvl="0" indent="0" algn="l" rtl="0">
              <a:lnSpc>
                <a:spcPct val="20000"/>
              </a:lnSpc>
              <a:spcBef>
                <a:spcPts val="0"/>
              </a:spcBef>
              <a:spcAft>
                <a:spcPts val="0"/>
              </a:spcAft>
              <a:buNone/>
            </a:pPr>
            <a:endParaRPr sz="1200">
              <a:solidFill>
                <a:schemeClr val="dk1"/>
              </a:solidFill>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i="1">
                <a:solidFill>
                  <a:schemeClr val="dk1"/>
                </a:solidFill>
                <a:latin typeface="Open Sans"/>
                <a:ea typeface="Open Sans"/>
                <a:cs typeface="Open Sans"/>
                <a:sym typeface="Open Sans"/>
              </a:rPr>
              <a:t>Google</a:t>
            </a:r>
            <a:r>
              <a:rPr lang="en" sz="1200">
                <a:solidFill>
                  <a:schemeClr val="dk1"/>
                </a:solidFill>
                <a:latin typeface="Open Sans"/>
                <a:ea typeface="Open Sans"/>
                <a:cs typeface="Open Sans"/>
                <a:sym typeface="Open Sans"/>
              </a:rPr>
              <a:t> and </a:t>
            </a:r>
            <a:r>
              <a:rPr lang="en" sz="1200" i="1">
                <a:solidFill>
                  <a:schemeClr val="dk1"/>
                </a:solidFill>
                <a:latin typeface="Open Sans"/>
                <a:ea typeface="Open Sans"/>
                <a:cs typeface="Open Sans"/>
                <a:sym typeface="Open Sans"/>
              </a:rPr>
              <a:t>Apple</a:t>
            </a:r>
            <a:r>
              <a:rPr lang="en" sz="1200">
                <a:solidFill>
                  <a:schemeClr val="dk1"/>
                </a:solidFill>
                <a:latin typeface="Open Sans"/>
                <a:ea typeface="Open Sans"/>
                <a:cs typeface="Open Sans"/>
                <a:sym typeface="Open Sans"/>
              </a:rPr>
              <a:t> who provide </a:t>
            </a:r>
            <a:r>
              <a:rPr lang="en" sz="1200" b="1">
                <a:solidFill>
                  <a:schemeClr val="dk1"/>
                </a:solidFill>
                <a:latin typeface="Open Sans"/>
                <a:ea typeface="Open Sans"/>
                <a:cs typeface="Open Sans"/>
                <a:sym typeface="Open Sans"/>
              </a:rPr>
              <a:t>mapping apps</a:t>
            </a:r>
            <a:endParaRPr sz="1200" b="1">
              <a:solidFill>
                <a:schemeClr val="dk1"/>
              </a:solidFill>
              <a:latin typeface="Open Sans"/>
              <a:ea typeface="Open Sans"/>
              <a:cs typeface="Open Sans"/>
              <a:sym typeface="Open Sans"/>
            </a:endParaRPr>
          </a:p>
          <a:p>
            <a:pPr marL="457200" lvl="0" indent="0" algn="l" rtl="0">
              <a:lnSpc>
                <a:spcPct val="20000"/>
              </a:lnSpc>
              <a:spcBef>
                <a:spcPts val="0"/>
              </a:spcBef>
              <a:spcAft>
                <a:spcPts val="0"/>
              </a:spcAft>
              <a:buNone/>
            </a:pPr>
            <a:endParaRPr sz="1200" b="1">
              <a:solidFill>
                <a:schemeClr val="dk1"/>
              </a:solidFill>
              <a:latin typeface="Open Sans"/>
              <a:ea typeface="Open Sans"/>
              <a:cs typeface="Open Sans"/>
              <a:sym typeface="Open Sans"/>
            </a:endParaRPr>
          </a:p>
          <a:p>
            <a:pPr marL="457200" lvl="0" indent="-304800" algn="l" rtl="0">
              <a:lnSpc>
                <a:spcPct val="115000"/>
              </a:lnSpc>
              <a:spcBef>
                <a:spcPts val="1200"/>
              </a:spcBef>
              <a:spcAft>
                <a:spcPts val="0"/>
              </a:spcAft>
              <a:buClr>
                <a:schemeClr val="dk1"/>
              </a:buClr>
              <a:buSzPts val="1200"/>
              <a:buFont typeface="Open Sans"/>
              <a:buChar char="●"/>
            </a:pPr>
            <a:r>
              <a:rPr lang="en" sz="1200" b="1">
                <a:solidFill>
                  <a:schemeClr val="dk1"/>
                </a:solidFill>
                <a:latin typeface="Open Sans"/>
                <a:ea typeface="Open Sans"/>
                <a:cs typeface="Open Sans"/>
                <a:sym typeface="Open Sans"/>
              </a:rPr>
              <a:t>Traffic control departments</a:t>
            </a:r>
            <a:r>
              <a:rPr lang="en" sz="1200">
                <a:solidFill>
                  <a:schemeClr val="dk1"/>
                </a:solidFill>
                <a:latin typeface="Open Sans"/>
                <a:ea typeface="Open Sans"/>
                <a:cs typeface="Open Sans"/>
                <a:sym typeface="Open Sans"/>
              </a:rPr>
              <a:t> could </a:t>
            </a:r>
            <a:r>
              <a:rPr lang="en" sz="1200" b="1">
                <a:solidFill>
                  <a:schemeClr val="dk1"/>
                </a:solidFill>
                <a:latin typeface="Open Sans"/>
                <a:ea typeface="Open Sans"/>
                <a:cs typeface="Open Sans"/>
                <a:sym typeface="Open Sans"/>
              </a:rPr>
              <a:t>collect this data firsthand</a:t>
            </a:r>
            <a:r>
              <a:rPr lang="en" sz="1200">
                <a:solidFill>
                  <a:schemeClr val="dk1"/>
                </a:solidFill>
                <a:latin typeface="Open Sans"/>
                <a:ea typeface="Open Sans"/>
                <a:cs typeface="Open Sans"/>
                <a:sym typeface="Open Sans"/>
              </a:rPr>
              <a:t> and make it available to the aforementioned companies.</a:t>
            </a:r>
            <a:endParaRPr>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Description</a:t>
            </a:r>
            <a:endParaRPr/>
          </a:p>
        </p:txBody>
      </p:sp>
      <p:sp>
        <p:nvSpPr>
          <p:cNvPr id="96" name="Google Shape;96;p18"/>
          <p:cNvSpPr txBox="1">
            <a:spLocks noGrp="1"/>
          </p:cNvSpPr>
          <p:nvPr>
            <p:ph type="body" idx="2"/>
          </p:nvPr>
        </p:nvSpPr>
        <p:spPr>
          <a:xfrm>
            <a:off x="4939500" y="648000"/>
            <a:ext cx="3837000" cy="3695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1400"/>
              <a:t>Data acquired from the</a:t>
            </a:r>
            <a:r>
              <a:rPr lang="en" sz="1400">
                <a:uFill>
                  <a:noFill/>
                </a:uFill>
                <a:hlinkClick r:id="rId3"/>
              </a:rPr>
              <a:t> </a:t>
            </a:r>
            <a:r>
              <a:rPr lang="en" sz="1400" u="sng">
                <a:hlinkClick r:id="rId3"/>
              </a:rPr>
              <a:t>City of Seattle Open Data Portal</a:t>
            </a:r>
            <a:r>
              <a:rPr lang="en" sz="1400"/>
              <a:t>, consisting of </a:t>
            </a:r>
            <a:r>
              <a:rPr lang="en" sz="1400" b="1"/>
              <a:t>212,760 instances</a:t>
            </a:r>
            <a:r>
              <a:rPr lang="en" sz="1400"/>
              <a:t> of vehicle collisions in Seattle with </a:t>
            </a:r>
            <a:r>
              <a:rPr lang="en" sz="1400" b="1"/>
              <a:t>40 features </a:t>
            </a:r>
            <a:r>
              <a:rPr lang="en" sz="1400"/>
              <a:t>with timeframe ranging from </a:t>
            </a:r>
            <a:r>
              <a:rPr lang="en" sz="1400" b="1"/>
              <a:t>2004-2018</a:t>
            </a:r>
            <a:r>
              <a:rPr lang="en" sz="1400"/>
              <a:t>. </a:t>
            </a:r>
            <a:endParaRPr sz="1400"/>
          </a:p>
          <a:p>
            <a:pPr marL="457200" lvl="0" indent="0" algn="l" rtl="0">
              <a:lnSpc>
                <a:spcPct val="20000"/>
              </a:lnSpc>
              <a:spcBef>
                <a:spcPts val="1600"/>
              </a:spcBef>
              <a:spcAft>
                <a:spcPts val="0"/>
              </a:spcAft>
              <a:buNone/>
            </a:pPr>
            <a:endParaRPr sz="1400"/>
          </a:p>
          <a:p>
            <a:pPr marL="457200" lvl="0" indent="-317500" algn="l" rtl="0">
              <a:spcBef>
                <a:spcPts val="0"/>
              </a:spcBef>
              <a:spcAft>
                <a:spcPts val="0"/>
              </a:spcAft>
              <a:buSzPts val="1400"/>
              <a:buChar char="●"/>
            </a:pPr>
            <a:r>
              <a:rPr lang="en" sz="1400"/>
              <a:t>Data for each variable was extracted using the </a:t>
            </a:r>
            <a:r>
              <a:rPr lang="en" sz="1400" i="1"/>
              <a:t>ArcGIS REST API</a:t>
            </a:r>
            <a:r>
              <a:rPr lang="en" sz="1400"/>
              <a:t> in </a:t>
            </a:r>
            <a:r>
              <a:rPr lang="en" sz="1400" i="1"/>
              <a:t>.csv</a:t>
            </a:r>
            <a:r>
              <a:rPr lang="en" sz="1400"/>
              <a:t> format, available on the</a:t>
            </a:r>
            <a:r>
              <a:rPr lang="en" sz="1400">
                <a:uFill>
                  <a:noFill/>
                </a:uFill>
                <a:hlinkClick r:id="rId4"/>
              </a:rPr>
              <a:t> </a:t>
            </a:r>
            <a:r>
              <a:rPr lang="en" sz="1400" u="sng">
                <a:hlinkClick r:id="rId4"/>
              </a:rPr>
              <a:t>Seattle GeoData</a:t>
            </a:r>
            <a:r>
              <a:rPr lang="en" sz="1400"/>
              <a:t> page. </a:t>
            </a:r>
            <a:endParaRPr sz="1400"/>
          </a:p>
          <a:p>
            <a:pPr marL="457200" lvl="0" indent="0" algn="l" rtl="0">
              <a:lnSpc>
                <a:spcPct val="20000"/>
              </a:lnSpc>
              <a:spcBef>
                <a:spcPts val="1600"/>
              </a:spcBef>
              <a:spcAft>
                <a:spcPts val="0"/>
              </a:spcAft>
              <a:buNone/>
            </a:pPr>
            <a:endParaRPr sz="1400"/>
          </a:p>
          <a:p>
            <a:pPr marL="457200" lvl="0" indent="-317500" algn="l" rtl="0">
              <a:spcBef>
                <a:spcPts val="0"/>
              </a:spcBef>
              <a:spcAft>
                <a:spcPts val="0"/>
              </a:spcAft>
              <a:buSzPts val="1400"/>
              <a:buChar char="●"/>
            </a:pPr>
            <a:r>
              <a:rPr lang="en" sz="1400" i="1"/>
              <a:t>Neighborhood </a:t>
            </a:r>
            <a:r>
              <a:rPr lang="en" sz="1400"/>
              <a:t>feature extracted using </a:t>
            </a:r>
            <a:r>
              <a:rPr lang="en" sz="1400" i="1"/>
              <a:t>reverse_geocoder</a:t>
            </a:r>
            <a:r>
              <a:rPr lang="en" sz="1400"/>
              <a:t> library. </a:t>
            </a:r>
            <a:r>
              <a:rPr lang="en" sz="1400" i="1"/>
              <a:t>Tomtom API</a:t>
            </a:r>
            <a:r>
              <a:rPr lang="en" sz="1400"/>
              <a:t> used to extract </a:t>
            </a:r>
            <a:r>
              <a:rPr lang="en" sz="1400" i="1"/>
              <a:t>Speed </a:t>
            </a:r>
            <a:r>
              <a:rPr lang="en" sz="1400"/>
              <a:t>variable. </a:t>
            </a:r>
            <a:r>
              <a:rPr lang="en" sz="1400" i="1"/>
              <a:t>HERE API </a:t>
            </a:r>
            <a:r>
              <a:rPr lang="en" sz="1400"/>
              <a:t>used to acquire </a:t>
            </a:r>
            <a:r>
              <a:rPr lang="en" sz="1400" i="1"/>
              <a:t>Road Length</a:t>
            </a:r>
            <a:r>
              <a:rPr lang="en" sz="1400"/>
              <a:t> and </a:t>
            </a:r>
            <a:r>
              <a:rPr lang="en" sz="1400" i="1"/>
              <a:t>Road Congestion</a:t>
            </a:r>
            <a:r>
              <a:rPr lang="en" sz="1400"/>
              <a:t> variables.</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p:nvPr/>
        </p:nvSpPr>
        <p:spPr>
          <a:xfrm>
            <a:off x="391800" y="341550"/>
            <a:ext cx="8438700" cy="46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Nunito"/>
                <a:ea typeface="Nunito"/>
                <a:cs typeface="Nunito"/>
                <a:sym typeface="Nunito"/>
              </a:rPr>
              <a:t>This is a presentation</a:t>
            </a:r>
            <a:endParaRPr>
              <a:solidFill>
                <a:srgbClr val="FFFFFF"/>
              </a:solidFill>
              <a:latin typeface="Nunito"/>
              <a:ea typeface="Nunito"/>
              <a:cs typeface="Nunito"/>
              <a:sym typeface="Nunito"/>
            </a:endParaRPr>
          </a:p>
        </p:txBody>
      </p:sp>
      <p:sp>
        <p:nvSpPr>
          <p:cNvPr id="102" name="Google Shape;102;p1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Cleaning</a:t>
            </a:r>
            <a:endParaRPr/>
          </a:p>
        </p:txBody>
      </p:sp>
      <p:pic>
        <p:nvPicPr>
          <p:cNvPr id="103" name="Google Shape;103;p19"/>
          <p:cNvPicPr preferRelativeResize="0"/>
          <p:nvPr/>
        </p:nvPicPr>
        <p:blipFill rotWithShape="1">
          <a:blip r:embed="rId3">
            <a:alphaModFix/>
          </a:blip>
          <a:srcRect l="29993" r="3339"/>
          <a:stretch/>
        </p:blipFill>
        <p:spPr>
          <a:xfrm>
            <a:off x="4572000" y="0"/>
            <a:ext cx="457200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p:nvPr/>
        </p:nvSpPr>
        <p:spPr>
          <a:xfrm>
            <a:off x="482650" y="749575"/>
            <a:ext cx="3364500" cy="1589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Selecting Initial Variables</a:t>
            </a:r>
            <a:endParaRPr sz="180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Removed redundant variables</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Removed variables with many unique categories</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Removed variables with many missing values</a:t>
            </a:r>
            <a:endParaRPr i="1">
              <a:latin typeface="Open Sans"/>
              <a:ea typeface="Open Sans"/>
              <a:cs typeface="Open Sans"/>
              <a:sym typeface="Open Sans"/>
            </a:endParaRPr>
          </a:p>
        </p:txBody>
      </p:sp>
      <p:sp>
        <p:nvSpPr>
          <p:cNvPr id="109" name="Google Shape;109;p20"/>
          <p:cNvSpPr txBox="1"/>
          <p:nvPr/>
        </p:nvSpPr>
        <p:spPr>
          <a:xfrm>
            <a:off x="330250" y="88925"/>
            <a:ext cx="3550200" cy="6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Open Sans"/>
                <a:ea typeface="Open Sans"/>
                <a:cs typeface="Open Sans"/>
                <a:sym typeface="Open Sans"/>
              </a:rPr>
              <a:t>Process</a:t>
            </a:r>
            <a:endParaRPr sz="3000">
              <a:latin typeface="Open Sans"/>
              <a:ea typeface="Open Sans"/>
              <a:cs typeface="Open Sans"/>
              <a:sym typeface="Open Sans"/>
            </a:endParaRPr>
          </a:p>
        </p:txBody>
      </p:sp>
      <p:sp>
        <p:nvSpPr>
          <p:cNvPr id="110" name="Google Shape;110;p20"/>
          <p:cNvSpPr txBox="1"/>
          <p:nvPr/>
        </p:nvSpPr>
        <p:spPr>
          <a:xfrm>
            <a:off x="5448400" y="1315975"/>
            <a:ext cx="2365800" cy="456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Renaming Columns</a:t>
            </a:r>
            <a:endParaRPr i="1">
              <a:latin typeface="Open Sans"/>
              <a:ea typeface="Open Sans"/>
              <a:cs typeface="Open Sans"/>
              <a:sym typeface="Open Sans"/>
            </a:endParaRPr>
          </a:p>
        </p:txBody>
      </p:sp>
      <p:sp>
        <p:nvSpPr>
          <p:cNvPr id="111" name="Google Shape;111;p20"/>
          <p:cNvSpPr txBox="1"/>
          <p:nvPr/>
        </p:nvSpPr>
        <p:spPr>
          <a:xfrm>
            <a:off x="4791850" y="2034175"/>
            <a:ext cx="3678900" cy="2222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Handling Missing Values &amp; Formatting</a:t>
            </a:r>
            <a:endParaRPr sz="180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Latitude/Longitude</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Address Type</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Weather</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Road/Light Condition</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DUI</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Junction Type, Collision Type</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Severity Description</a:t>
            </a:r>
            <a:endParaRPr i="1">
              <a:latin typeface="Open Sans"/>
              <a:ea typeface="Open Sans"/>
              <a:cs typeface="Open Sans"/>
              <a:sym typeface="Open Sans"/>
            </a:endParaRPr>
          </a:p>
        </p:txBody>
      </p:sp>
      <p:sp>
        <p:nvSpPr>
          <p:cNvPr id="112" name="Google Shape;112;p20"/>
          <p:cNvSpPr txBox="1"/>
          <p:nvPr/>
        </p:nvSpPr>
        <p:spPr>
          <a:xfrm>
            <a:off x="4949050" y="4518175"/>
            <a:ext cx="3364500" cy="456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Transforming Date Variables</a:t>
            </a:r>
            <a:endParaRPr i="1">
              <a:latin typeface="Open Sans"/>
              <a:ea typeface="Open Sans"/>
              <a:cs typeface="Open Sans"/>
              <a:sym typeface="Open Sans"/>
            </a:endParaRPr>
          </a:p>
        </p:txBody>
      </p:sp>
      <p:sp>
        <p:nvSpPr>
          <p:cNvPr id="113" name="Google Shape;113;p20"/>
          <p:cNvSpPr txBox="1"/>
          <p:nvPr/>
        </p:nvSpPr>
        <p:spPr>
          <a:xfrm>
            <a:off x="866950" y="4518175"/>
            <a:ext cx="2476800" cy="456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Dealing With Outliers</a:t>
            </a:r>
            <a:endParaRPr i="1">
              <a:latin typeface="Open Sans"/>
              <a:ea typeface="Open Sans"/>
              <a:cs typeface="Open Sans"/>
              <a:sym typeface="Open Sans"/>
            </a:endParaRPr>
          </a:p>
        </p:txBody>
      </p:sp>
      <p:cxnSp>
        <p:nvCxnSpPr>
          <p:cNvPr id="114" name="Google Shape;114;p20"/>
          <p:cNvCxnSpPr>
            <a:endCxn id="110" idx="1"/>
          </p:cNvCxnSpPr>
          <p:nvPr/>
        </p:nvCxnSpPr>
        <p:spPr>
          <a:xfrm>
            <a:off x="3847000" y="1544275"/>
            <a:ext cx="1601400" cy="0"/>
          </a:xfrm>
          <a:prstGeom prst="straightConnector1">
            <a:avLst/>
          </a:prstGeom>
          <a:noFill/>
          <a:ln w="9525" cap="flat" cmpd="sng">
            <a:solidFill>
              <a:schemeClr val="dk2"/>
            </a:solidFill>
            <a:prstDash val="solid"/>
            <a:round/>
            <a:headEnd type="none" w="med" len="med"/>
            <a:tailEnd type="triangle" w="med" len="med"/>
          </a:ln>
        </p:spPr>
      </p:cxnSp>
      <p:cxnSp>
        <p:nvCxnSpPr>
          <p:cNvPr id="115" name="Google Shape;115;p20"/>
          <p:cNvCxnSpPr>
            <a:stCxn id="110" idx="2"/>
            <a:endCxn id="111" idx="0"/>
          </p:cNvCxnSpPr>
          <p:nvPr/>
        </p:nvCxnSpPr>
        <p:spPr>
          <a:xfrm>
            <a:off x="6631300" y="1772575"/>
            <a:ext cx="0" cy="261600"/>
          </a:xfrm>
          <a:prstGeom prst="straightConnector1">
            <a:avLst/>
          </a:prstGeom>
          <a:noFill/>
          <a:ln w="9525" cap="flat" cmpd="sng">
            <a:solidFill>
              <a:schemeClr val="dk2"/>
            </a:solidFill>
            <a:prstDash val="solid"/>
            <a:round/>
            <a:headEnd type="none" w="med" len="med"/>
            <a:tailEnd type="triangle" w="med" len="med"/>
          </a:ln>
        </p:spPr>
      </p:cxnSp>
      <p:sp>
        <p:nvSpPr>
          <p:cNvPr id="116" name="Google Shape;116;p20"/>
          <p:cNvSpPr txBox="1"/>
          <p:nvPr/>
        </p:nvSpPr>
        <p:spPr>
          <a:xfrm>
            <a:off x="715150" y="2713650"/>
            <a:ext cx="2780400" cy="1310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Open Sans"/>
                <a:ea typeface="Open Sans"/>
                <a:cs typeface="Open Sans"/>
                <a:sym typeface="Open Sans"/>
              </a:rPr>
              <a:t>Adding New Variables</a:t>
            </a:r>
            <a:endParaRPr sz="1800">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Neighborhood</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Speed</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Road Length </a:t>
            </a:r>
            <a:endParaRPr i="1">
              <a:latin typeface="Open Sans"/>
              <a:ea typeface="Open Sans"/>
              <a:cs typeface="Open Sans"/>
              <a:sym typeface="Open Sans"/>
            </a:endParaRPr>
          </a:p>
          <a:p>
            <a:pPr marL="457200" lvl="0" indent="-317500" algn="l" rtl="0">
              <a:spcBef>
                <a:spcPts val="0"/>
              </a:spcBef>
              <a:spcAft>
                <a:spcPts val="0"/>
              </a:spcAft>
              <a:buSzPts val="1400"/>
              <a:buFont typeface="Open Sans"/>
              <a:buChar char="●"/>
            </a:pPr>
            <a:r>
              <a:rPr lang="en" i="1">
                <a:latin typeface="Open Sans"/>
                <a:ea typeface="Open Sans"/>
                <a:cs typeface="Open Sans"/>
                <a:sym typeface="Open Sans"/>
              </a:rPr>
              <a:t>Road Congestion</a:t>
            </a:r>
            <a:endParaRPr i="1">
              <a:latin typeface="Open Sans"/>
              <a:ea typeface="Open Sans"/>
              <a:cs typeface="Open Sans"/>
              <a:sym typeface="Open Sans"/>
            </a:endParaRPr>
          </a:p>
          <a:p>
            <a:pPr marL="0" lvl="0" indent="0" algn="l" rtl="0">
              <a:spcBef>
                <a:spcPts val="0"/>
              </a:spcBef>
              <a:spcAft>
                <a:spcPts val="0"/>
              </a:spcAft>
              <a:buNone/>
            </a:pPr>
            <a:endParaRPr sz="1800">
              <a:latin typeface="Open Sans"/>
              <a:ea typeface="Open Sans"/>
              <a:cs typeface="Open Sans"/>
              <a:sym typeface="Open Sans"/>
            </a:endParaRPr>
          </a:p>
        </p:txBody>
      </p:sp>
      <p:cxnSp>
        <p:nvCxnSpPr>
          <p:cNvPr id="117" name="Google Shape;117;p20"/>
          <p:cNvCxnSpPr>
            <a:stCxn id="111" idx="2"/>
            <a:endCxn id="112" idx="0"/>
          </p:cNvCxnSpPr>
          <p:nvPr/>
        </p:nvCxnSpPr>
        <p:spPr>
          <a:xfrm>
            <a:off x="6631300" y="4256575"/>
            <a:ext cx="0" cy="261600"/>
          </a:xfrm>
          <a:prstGeom prst="straightConnector1">
            <a:avLst/>
          </a:prstGeom>
          <a:noFill/>
          <a:ln w="9525" cap="flat" cmpd="sng">
            <a:solidFill>
              <a:schemeClr val="dk2"/>
            </a:solidFill>
            <a:prstDash val="solid"/>
            <a:round/>
            <a:headEnd type="none" w="med" len="med"/>
            <a:tailEnd type="triangle" w="med" len="med"/>
          </a:ln>
        </p:spPr>
      </p:cxnSp>
      <p:cxnSp>
        <p:nvCxnSpPr>
          <p:cNvPr id="118" name="Google Shape;118;p20"/>
          <p:cNvCxnSpPr>
            <a:stCxn id="112" idx="1"/>
            <a:endCxn id="113" idx="3"/>
          </p:cNvCxnSpPr>
          <p:nvPr/>
        </p:nvCxnSpPr>
        <p:spPr>
          <a:xfrm rot="10800000">
            <a:off x="3343750" y="4746475"/>
            <a:ext cx="1605300" cy="0"/>
          </a:xfrm>
          <a:prstGeom prst="straightConnector1">
            <a:avLst/>
          </a:prstGeom>
          <a:noFill/>
          <a:ln w="9525" cap="flat" cmpd="sng">
            <a:solidFill>
              <a:schemeClr val="dk2"/>
            </a:solidFill>
            <a:prstDash val="solid"/>
            <a:round/>
            <a:headEnd type="none" w="med" len="med"/>
            <a:tailEnd type="triangle" w="med" len="med"/>
          </a:ln>
        </p:spPr>
      </p:cxnSp>
      <p:cxnSp>
        <p:nvCxnSpPr>
          <p:cNvPr id="119" name="Google Shape;119;p20"/>
          <p:cNvCxnSpPr>
            <a:stCxn id="113" idx="0"/>
            <a:endCxn id="116" idx="2"/>
          </p:cNvCxnSpPr>
          <p:nvPr/>
        </p:nvCxnSpPr>
        <p:spPr>
          <a:xfrm rot="10800000">
            <a:off x="2105350" y="4024375"/>
            <a:ext cx="0" cy="493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Geographical Factors</a:t>
            </a:r>
            <a:endParaRPr/>
          </a:p>
        </p:txBody>
      </p:sp>
      <p:sp>
        <p:nvSpPr>
          <p:cNvPr id="125" name="Google Shape;125;p21"/>
          <p:cNvSpPr txBox="1">
            <a:spLocks noGrp="1"/>
          </p:cNvSpPr>
          <p:nvPr>
            <p:ph type="body" idx="2"/>
          </p:nvPr>
        </p:nvSpPr>
        <p:spPr>
          <a:xfrm>
            <a:off x="4869175" y="209700"/>
            <a:ext cx="3837000" cy="441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a:t>Key Findings</a:t>
            </a:r>
            <a:endParaRPr sz="2400" b="1"/>
          </a:p>
          <a:p>
            <a:pPr marL="0" lvl="0" indent="0" algn="l" rtl="0">
              <a:lnSpc>
                <a:spcPct val="20000"/>
              </a:lnSpc>
              <a:spcBef>
                <a:spcPts val="1600"/>
              </a:spcBef>
              <a:spcAft>
                <a:spcPts val="0"/>
              </a:spcAft>
              <a:buNone/>
            </a:pPr>
            <a:endParaRPr sz="2400"/>
          </a:p>
          <a:p>
            <a:pPr marL="457200" lvl="0" indent="-342900" algn="l" rtl="0">
              <a:spcBef>
                <a:spcPts val="0"/>
              </a:spcBef>
              <a:spcAft>
                <a:spcPts val="0"/>
              </a:spcAft>
              <a:buSzPts val="1800"/>
              <a:buChar char="●"/>
            </a:pPr>
            <a:r>
              <a:rPr lang="en"/>
              <a:t>Most collisions are concentrated in the Seattle neighborhood</a:t>
            </a:r>
            <a:endParaRPr/>
          </a:p>
          <a:p>
            <a:pPr marL="457200" lvl="0" indent="0" algn="l" rtl="0">
              <a:lnSpc>
                <a:spcPct val="20000"/>
              </a:lnSpc>
              <a:spcBef>
                <a:spcPts val="1600"/>
              </a:spcBef>
              <a:spcAft>
                <a:spcPts val="0"/>
              </a:spcAft>
              <a:buNone/>
            </a:pPr>
            <a:endParaRPr/>
          </a:p>
          <a:p>
            <a:pPr marL="457200" lvl="0" indent="-342900" algn="l" rtl="0">
              <a:spcBef>
                <a:spcPts val="0"/>
              </a:spcBef>
              <a:spcAft>
                <a:spcPts val="0"/>
              </a:spcAft>
              <a:buSzPts val="1800"/>
              <a:buChar char="●"/>
            </a:pPr>
            <a:r>
              <a:rPr lang="en"/>
              <a:t>The center of Seattle have the highest density of collisions</a:t>
            </a:r>
            <a:endParaRPr/>
          </a:p>
          <a:p>
            <a:pPr marL="457200" lvl="0" indent="0" algn="l" rtl="0">
              <a:lnSpc>
                <a:spcPct val="20000"/>
              </a:lnSpc>
              <a:spcBef>
                <a:spcPts val="1600"/>
              </a:spcBef>
              <a:spcAft>
                <a:spcPts val="0"/>
              </a:spcAft>
              <a:buNone/>
            </a:pPr>
            <a:endParaRPr/>
          </a:p>
          <a:p>
            <a:pPr marL="457200" lvl="0" indent="-342900" algn="l" rtl="0">
              <a:spcBef>
                <a:spcPts val="0"/>
              </a:spcBef>
              <a:spcAft>
                <a:spcPts val="0"/>
              </a:spcAft>
              <a:buSzPts val="1800"/>
              <a:buChar char="●"/>
            </a:pPr>
            <a:r>
              <a:rPr lang="en"/>
              <a:t>Locations along roads and highways are common collision prone areas</a:t>
            </a:r>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1875</Words>
  <Application>Microsoft Office PowerPoint</Application>
  <PresentationFormat>On-screen Show (16:9)</PresentationFormat>
  <Paragraphs>337</Paragraphs>
  <Slides>30</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Open Sans</vt:lpstr>
      <vt:lpstr>Economica</vt:lpstr>
      <vt:lpstr>Arial</vt:lpstr>
      <vt:lpstr>Nunito</vt:lpstr>
      <vt:lpstr>Luxe</vt:lpstr>
      <vt:lpstr>Analyzing Collision Events in Seattle and Predicting Severe Occurrences</vt:lpstr>
      <vt:lpstr>Why Do We Care About Collision Severity?</vt:lpstr>
      <vt:lpstr>Problem</vt:lpstr>
      <vt:lpstr>Solution</vt:lpstr>
      <vt:lpstr>Audience</vt:lpstr>
      <vt:lpstr>Data Description</vt:lpstr>
      <vt:lpstr>Data Cleaning</vt:lpstr>
      <vt:lpstr>PowerPoint Presentation</vt:lpstr>
      <vt:lpstr>Geographical Factors</vt:lpstr>
      <vt:lpstr>PowerPoint Presentation</vt:lpstr>
      <vt:lpstr>PowerPoint Presentation</vt:lpstr>
      <vt:lpstr>Time Series Analysis</vt:lpstr>
      <vt:lpstr>PowerPoint Presentation</vt:lpstr>
      <vt:lpstr>PowerPoint Presentation</vt:lpstr>
      <vt:lpstr>PowerPoint Presentation</vt:lpstr>
      <vt:lpstr>PowerPoint Presentation</vt:lpstr>
      <vt:lpstr>Multivariate Analysis</vt:lpstr>
      <vt:lpstr>PowerPoint Presentation</vt:lpstr>
      <vt:lpstr>PowerPoint Presentation</vt:lpstr>
      <vt:lpstr>PowerPoint Presentation</vt:lpstr>
      <vt:lpstr>PowerPoint Presentation</vt:lpstr>
      <vt:lpstr>PowerPoint Presentation</vt:lpstr>
      <vt:lpstr>Modeling and Evaluation</vt:lpstr>
      <vt:lpstr>Process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Collision Events in Seattle and Predicting Severe Occurrences</dc:title>
  <dc:creator>Sayan Das</dc:creator>
  <cp:lastModifiedBy>Sayan Das</cp:lastModifiedBy>
  <cp:revision>8</cp:revision>
  <dcterms:modified xsi:type="dcterms:W3CDTF">2020-08-23T07:02:19Z</dcterms:modified>
</cp:coreProperties>
</file>